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7"/>
  </p:notesMasterIdLst>
  <p:handoutMasterIdLst>
    <p:handoutMasterId r:id="rId28"/>
  </p:handoutMasterIdLst>
  <p:sldIdLst>
    <p:sldId id="363" r:id="rId2"/>
    <p:sldId id="361" r:id="rId3"/>
    <p:sldId id="331" r:id="rId4"/>
    <p:sldId id="359" r:id="rId5"/>
    <p:sldId id="364" r:id="rId6"/>
    <p:sldId id="365" r:id="rId7"/>
    <p:sldId id="384" r:id="rId8"/>
    <p:sldId id="367" r:id="rId9"/>
    <p:sldId id="368" r:id="rId10"/>
    <p:sldId id="369" r:id="rId11"/>
    <p:sldId id="385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7" autoAdjust="0"/>
  </p:normalViewPr>
  <p:slideViewPr>
    <p:cSldViewPr>
      <p:cViewPr>
        <p:scale>
          <a:sx n="68" d="100"/>
          <a:sy n="68" d="100"/>
        </p:scale>
        <p:origin x="-960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824D0D-B39D-43E7-AAB8-C169A0BCD20F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21B66E-AE97-472C-BA7E-17011548A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F722B9-764E-4454-9464-923C134E1FFA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086685-69F3-458F-9E57-FB855BED6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12615&amp;dst=100027&amp;field=134&amp;date=31.03.2022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ogin.consultant.ru/link/?req=doc&amp;base=LAW&amp;n=127021&amp;dst=100009&amp;field=134&amp;date=31.03.2022" TargetMode="External"/><Relationship Id="rId4" Type="http://schemas.openxmlformats.org/officeDocument/2006/relationships/hyperlink" Target="https://login.consultant.ru/link/?req=doc&amp;base=LAW&amp;n=389501&amp;dst=101187&amp;field=134&amp;date=31.03.2022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12615&amp;dst=100049&amp;field=134&amp;date=31.03.2022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12615&amp;dst=100065&amp;field=134&amp;date=31.03.2022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ogin.consultant.ru/link/?req=doc&amp;base=LAW&amp;n=412615&amp;date=31.03.2022" TargetMode="External"/><Relationship Id="rId4" Type="http://schemas.openxmlformats.org/officeDocument/2006/relationships/hyperlink" Target="https://login.consultant.ru/link/?req=doc&amp;base=LAW&amp;n=412615&amp;dst=100053&amp;field=134&amp;date=31.03.2022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A64A05-34AD-4C72-8DEA-D346DA483A8D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C52B9D3-990D-41D6-BAA8-A6B8B4FCBE7B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CCBC5-2298-40D8-A46A-1F50027BB91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B9FCF60-3A6C-4725-8936-04136573EEF5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15139-B234-48FB-AA01-54E977784C3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dirty="0" smtClean="0"/>
              <a:t>На основании положений </a:t>
            </a:r>
            <a:r>
              <a:rPr lang="ru-RU" dirty="0" smtClean="0">
                <a:hlinkClick r:id="rId3"/>
              </a:rPr>
              <a:t>подпункта "а" пункта 3</a:t>
            </a:r>
            <a:r>
              <a:rPr lang="ru-RU" dirty="0" smtClean="0"/>
              <a:t> постановления N 336 выявления фактов причинения вреда либо непосредственной угрозы причинения вреда жизни и тяжкого вреда здоровью, возникновения чрезвычайных ситуаций природного и техногенного характера, ущерба обороне страны и безопасности государства является основанием для проведения внепланового контрольного (надзорного) мероприятия. </a:t>
            </a:r>
          </a:p>
          <a:p>
            <a:pPr eaLnBrk="1" hangingPunct="1">
              <a:defRPr/>
            </a:pPr>
            <a:r>
              <a:rPr lang="ru-RU" dirty="0" smtClean="0"/>
              <a:t>Отмечаем, что положениями Федерального </a:t>
            </a:r>
            <a:r>
              <a:rPr lang="ru-RU" dirty="0" smtClean="0">
                <a:hlinkClick r:id="rId4"/>
              </a:rPr>
              <a:t>закона</a:t>
            </a:r>
            <a:r>
              <a:rPr lang="ru-RU" dirty="0" smtClean="0"/>
              <a:t> N 248-ФЗ и </a:t>
            </a:r>
            <a:r>
              <a:rPr lang="ru-RU" dirty="0" smtClean="0">
                <a:hlinkClick r:id="rId3"/>
              </a:rPr>
              <a:t>постановления</a:t>
            </a:r>
            <a:r>
              <a:rPr lang="ru-RU" dirty="0" smtClean="0"/>
              <a:t> N 336 не предусмотрены критерии для определения непосредственной угрозы причинения вреда указанным охраняемым законом ценностям. В указанном случае решение о проведении контрольного (надзорного) мероприятия принимается на основании оценки конкретных обстоятельств. При этом оценка обоснованности такого решения дается органами прокуратуры при согласовании проведения контрольного (надзорного) мероприятия. </a:t>
            </a:r>
          </a:p>
          <a:p>
            <a:pPr eaLnBrk="1" hangingPunct="1">
              <a:defRPr/>
            </a:pPr>
            <a:r>
              <a:rPr lang="ru-RU" dirty="0" smtClean="0"/>
              <a:t>При этом в целях реализации положений </a:t>
            </a:r>
            <a:r>
              <a:rPr lang="ru-RU" dirty="0" smtClean="0">
                <a:hlinkClick r:id="rId3"/>
              </a:rPr>
              <a:t>постановления</a:t>
            </a:r>
            <a:r>
              <a:rPr lang="ru-RU" dirty="0" smtClean="0"/>
              <a:t> N 336 полагаем, что понятие "непосредственная угроза" подразумевает высокую степень вероятности причинения соответствующего вреда в краткосрочной перспективе, то есть ситуацию, когда отсутствие мер реагирования контрольных (надзорных) органов неминуемо влечет наступление негативных последствий. </a:t>
            </a:r>
          </a:p>
          <a:p>
            <a:pPr eaLnBrk="1" hangingPunct="1">
              <a:defRPr/>
            </a:pPr>
            <a:r>
              <a:rPr lang="ru-RU" dirty="0" smtClean="0"/>
              <a:t>Кроме того, полагаем, что данное понятие включает в себя прямую причинно-следственную связь между нарушением обязательных требований и причинением конкретным лицам (к примеру, жителям конкретного территориального образования, приобретателям конкретного товара) вреда определенной категории (к примеру, распространение конкретного заболевания, разрушение конкретного оборудования и так далее). </a:t>
            </a:r>
          </a:p>
          <a:p>
            <a:pPr eaLnBrk="1" hangingPunct="1">
              <a:defRPr/>
            </a:pPr>
            <a:r>
              <a:rPr lang="ru-RU" dirty="0" smtClean="0"/>
              <a:t>Также полагаем возможным при определении факта причинения вреда или угрозы причинения тяжкого вреда здоровью и жизни учитывать положения </a:t>
            </a:r>
            <a:r>
              <a:rPr lang="ru-RU" dirty="0" smtClean="0">
                <a:hlinkClick r:id="rId5"/>
              </a:rPr>
              <a:t>приказа</a:t>
            </a:r>
            <a:r>
              <a:rPr lang="ru-RU" dirty="0" smtClean="0"/>
              <a:t> Минздрава России от 24 апреля 2008 г. N 194-н "Об утверждении медицинских критериев определения степени тяжести вреда, причиненного здоровью человека". 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9F2A72-8A12-44DC-AA7E-99B986C025F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ru-RU" smtClean="0"/>
              <a:t>Отмечаем, что в случае, если в ходе проведения контрольного (надзорного) мероприятия выявлены нарушения, не соответствующие положениям </a:t>
            </a:r>
            <a:r>
              <a:rPr lang="ru-RU" smtClean="0">
                <a:hlinkClick r:id="rId3"/>
              </a:rPr>
              <a:t>абзаца 2 пункта 7</a:t>
            </a:r>
            <a:r>
              <a:rPr lang="ru-RU" smtClean="0"/>
              <a:t> постановления N 336, то есть не влекущих непосредственную угрозу причинения вреда жизни и тяжкого вреда здоровью, возникновения чрезвычайных ситуаций природного и техногенного характера, ущерба обороне страны и безопасности государства, то такие нарушения фиксируются в акте соответствующего мероприятия, но предписание не выдается. При этом в отношении контролируемого лица может быть объявлено предостережение о недопустимости нарушения обязательных требований. </a:t>
            </a:r>
          </a:p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5FC5C0-F40E-4810-B730-2E334E75F02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ru-RU" smtClean="0"/>
              <a:t>С учетом изложенного, оценка достаточности данных для решения вопроса о привлечении к административной ответственности может быть осуществлена только по результатам проведения контрольного (надзорного) мероприятия, в ходе которого допускается взаимодействие с контролируемым лицом, в том числе в случае, предусмотренном </a:t>
            </a:r>
            <a:r>
              <a:rPr lang="ru-RU" smtClean="0">
                <a:hlinkClick r:id="rId3"/>
              </a:rPr>
              <a:t>пунктом 10.1</a:t>
            </a:r>
            <a:r>
              <a:rPr lang="ru-RU" smtClean="0"/>
              <a:t> постановления N 336. </a:t>
            </a:r>
          </a:p>
          <a:p>
            <a:pPr eaLnBrk="1" hangingPunct="1"/>
            <a:r>
              <a:rPr lang="ru-RU" smtClean="0"/>
              <a:t>Таким образом, возбуждение должностными лицами контрольных (надзорных) органов дел об административных правонарушениях без проведения соответствующих мероприятий не допускается. </a:t>
            </a:r>
          </a:p>
          <a:p>
            <a:pPr eaLnBrk="1" hangingPunct="1"/>
            <a:r>
              <a:rPr lang="ru-RU" smtClean="0"/>
              <a:t>При этом полагаем, что основанием для отказа в возбуждении дела об административном правонарушении может являться невозможность оценки достаточности данных, указывающих на наличие события и (или) состава административного правонарушения, в связи с ограничениями, предусмотренными </a:t>
            </a:r>
            <a:r>
              <a:rPr lang="ru-RU" smtClean="0">
                <a:hlinkClick r:id="rId4"/>
              </a:rPr>
              <a:t>постановлением</a:t>
            </a:r>
            <a:r>
              <a:rPr lang="ru-RU" smtClean="0"/>
              <a:t> N 336. Одновременно в указанном случае допускается объявление предостережения о недопустимости нарушения обязательных требований. </a:t>
            </a:r>
          </a:p>
          <a:p>
            <a:pPr eaLnBrk="1" hangingPunct="1"/>
            <a:r>
              <a:rPr lang="ru-RU" smtClean="0"/>
              <a:t>Вместе с тем, допускается возбуждение дела об административном правонарушении без проведения контрольных (надзорных) мероприятий в случае применения меры обеспечения производства по делу об административном правонарушении в виде временного запрета деятельности. В указанном случае уполномоченным должностным лицом составляется соответствующий протокол, что является моментом возбуждения дела об административном правонарушении. </a:t>
            </a:r>
          </a:p>
          <a:p>
            <a:pPr eaLnBrk="1" hangingPunct="1"/>
            <a:r>
              <a:rPr lang="ru-RU" smtClean="0"/>
              <a:t>Таким образом, указанные ограничения не распространяются на случаи выявления контрольным (надзорным) органом признаков преступления, а также на производство по делам об административных правонарушениях, в том числе возбужденным до вступления в силу </a:t>
            </a:r>
            <a:r>
              <a:rPr lang="ru-RU" smtClean="0">
                <a:hlinkClick r:id="rId5"/>
              </a:rPr>
              <a:t>постановления</a:t>
            </a:r>
            <a:r>
              <a:rPr lang="ru-RU" smtClean="0"/>
              <a:t> N 336, фиксируемым через фото-видео аппаратуру. </a:t>
            </a:r>
          </a:p>
          <a:p>
            <a:pPr eaLnBrk="1" hangingPunct="1"/>
            <a:r>
              <a:rPr lang="ru-RU" smtClean="0"/>
              <a:t>Также обращаем внимание, что допускается возбуждение дел об административных правонарушениях на основании сведений, полученных в ходе проведения контрольных (надзорных) мероприятий с взаимодействием, вне зависимости от даты завершения таких мероприятий.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CA813-E6CB-4799-88FB-FAD1735B1804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D0C87-1672-472A-9221-C190F6D4F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83F82-76E4-434F-A3DE-0960EE36207B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335ED-856C-44DE-8FA3-A10232BC7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CD709-67AB-438C-8C29-67D5F6864F3B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37BA8-1722-4352-8632-A9ABB949E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5B99-099A-471F-9149-FF57F6918253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8D54D-C87C-48A1-92EC-7FA7FD10A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DA364-EB2B-4421-9235-2E30185B7FF0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22890-65A2-42B0-B75E-D3D040145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1260C-9C74-49EB-8D73-37E98F29EFE4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953C1-C00C-462A-804B-3CF884230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120E3-2A64-41EA-ADD7-32C52C5C6258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22B5F-8A06-43AC-8242-2FFF3493B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9531-8D48-4C9C-8A31-7C8A5BC76C5F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B5768-825D-4701-86C6-DA9F1DB61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136E-2C38-4EF4-B364-F83550A4903B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33132-716D-460D-A878-DF60E5F82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78F59-3F00-419D-9B40-1C4288BE41CF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7F9F2-B40C-423C-A094-0995BA28E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C45A194-5C8B-4FB1-AA09-44B03245C94D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8787661-FA3B-4886-825A-7C44BF1A3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4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5" r:id="rId8"/>
    <p:sldLayoutId id="2147483722" r:id="rId9"/>
    <p:sldLayoutId id="214748372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cons/cgi/online.cgi?req=doc&amp;rnd=pdg0pg&amp;base=LAW&amp;n=389501&amp;dst=100481&amp;field=13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nsultant.ru/cons/cgi/online.cgi?req=doc&amp;rnd=pdg0pg&amp;base=LAW&amp;n=411137&amp;dst=383&amp;field=134#RBRWa1TO3SZtoEI7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cons/cgi/online.cgi?req=doc&amp;rnd=pdg0pg&amp;base=LAW&amp;n=389501&amp;dst=101041&amp;field=13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nsultant.ru/cons/cgi/online.cgi?req=query&amp;mode=multiref&amp;rnd=pdg0pg&amp;REFBASE=LAW&amp;REFDOC=412615&amp;REFFIELD=134&amp;REFSEGM=273&amp;REFIDX=77&amp;REFDST=100066&amp;REFPAGE=tex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cons/cgi/online.cgi?req=doc&amp;rnd=pdg0pg&amp;base=LAW&amp;n=408608&amp;dst=101424&amp;field=13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ultant.ru/document/cons_doc_LAW_412615/#dst100017" TargetMode="External"/><Relationship Id="rId13" Type="http://schemas.openxmlformats.org/officeDocument/2006/relationships/hyperlink" Target="http://www.consultant.ru/document/cons_doc_LAW_412615/#dst100051" TargetMode="External"/><Relationship Id="rId3" Type="http://schemas.openxmlformats.org/officeDocument/2006/relationships/hyperlink" Target="http://www.consultant.ru/document/cons_doc_LAW_412615/#dst100005" TargetMode="External"/><Relationship Id="rId7" Type="http://schemas.openxmlformats.org/officeDocument/2006/relationships/hyperlink" Target="http://www.consultant.ru/document/cons_doc_LAW_412615/#dst100016" TargetMode="External"/><Relationship Id="rId12" Type="http://schemas.openxmlformats.org/officeDocument/2006/relationships/hyperlink" Target="http://www.consultant.ru/document/cons_doc_LAW_412615/#dst10005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onsultant.ru/document/cons_doc_LAW_412615/#dst100008" TargetMode="External"/><Relationship Id="rId11" Type="http://schemas.openxmlformats.org/officeDocument/2006/relationships/hyperlink" Target="http://www.consultant.ru/document/cons_doc_LAW_412615/#dst100025" TargetMode="External"/><Relationship Id="rId5" Type="http://schemas.openxmlformats.org/officeDocument/2006/relationships/hyperlink" Target="http://www.consultant.ru/document/cons_doc_LAW_412615/#dst100007" TargetMode="External"/><Relationship Id="rId10" Type="http://schemas.openxmlformats.org/officeDocument/2006/relationships/hyperlink" Target="http://www.consultant.ru/document/cons_doc_LAW_412615/#dst100024" TargetMode="External"/><Relationship Id="rId4" Type="http://schemas.openxmlformats.org/officeDocument/2006/relationships/hyperlink" Target="http://www.consultant.ru/document/cons_doc_LAW_412615/#dst100006" TargetMode="External"/><Relationship Id="rId9" Type="http://schemas.openxmlformats.org/officeDocument/2006/relationships/hyperlink" Target="http://www.consultant.ru/document/cons_doc_LAW_412615/#dst100023" TargetMode="External"/><Relationship Id="rId14" Type="http://schemas.openxmlformats.org/officeDocument/2006/relationships/hyperlink" Target="http://www.consultant.ru/document/cons_doc_LAW_412615/#dst10002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ravo.gov.ru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/>
          </p:cNvPicPr>
          <p:nvPr/>
        </p:nvPicPr>
        <p:blipFill>
          <a:blip r:embed="rId3"/>
          <a:srcRect t="24884" b="68800"/>
          <a:stretch>
            <a:fillRect/>
          </a:stretch>
        </p:blipFill>
        <p:spPr bwMode="auto">
          <a:xfrm>
            <a:off x="0" y="6348413"/>
            <a:ext cx="91440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692150"/>
            <a:ext cx="7886700" cy="3744913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ВЗАИМОДЕЙСТВИЕ  С  НАДЗОРНЫМИ ОРГАНАМИ  ПРИ  ОРГАНИЗАЦИИ И ОСУЩЕСТВЛЕНИИ  ГОСУДАРСТВЕННОГО КОНТРОЛЯ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В  ПЕРИОД  АНТИКРИЗИСНЫХ МЕР 2022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333375"/>
            <a:ext cx="8675688" cy="573405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r"/>
            <a:r>
              <a:rPr lang="ru-RU" sz="1800" i="1" smtClean="0">
                <a:latin typeface="Times New Roman" pitchFamily="18" charset="0"/>
              </a:rPr>
              <a:t>Постановление Правительства РФ от 10.03.2022 N 336</a:t>
            </a:r>
            <a:br>
              <a:rPr lang="ru-RU" sz="1800" i="1" smtClean="0">
                <a:latin typeface="Times New Roman" pitchFamily="18" charset="0"/>
              </a:rPr>
            </a:br>
            <a:r>
              <a:rPr lang="ru-RU" sz="1800" i="1" smtClean="0">
                <a:latin typeface="Times New Roman" pitchFamily="18" charset="0"/>
              </a:rPr>
              <a:t>«Об особенностях организации и осуществления государственного контроля (надзора), муниципального контроля»</a:t>
            </a:r>
            <a:br>
              <a:rPr lang="ru-RU" sz="1800" i="1" smtClean="0">
                <a:latin typeface="Times New Roman" pitchFamily="18" charset="0"/>
              </a:rPr>
            </a:br>
            <a:r>
              <a:rPr lang="ru-RU" sz="1800" i="1" smtClean="0">
                <a:latin typeface="Times New Roman" pitchFamily="18" charset="0"/>
              </a:rPr>
              <a:t>(пункт 2)</a:t>
            </a:r>
          </a:p>
        </p:txBody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>
          <a:xfrm>
            <a:off x="457200" y="1700213"/>
            <a:ext cx="8229600" cy="4624387"/>
          </a:xfrm>
        </p:spPr>
        <p:txBody>
          <a:bodyPr/>
          <a:lstStyle/>
          <a:p>
            <a:pPr marL="323850" indent="-323850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000" b="1" dirty="0" smtClean="0">
                <a:latin typeface="Times New Roman" pitchFamily="18" charset="0"/>
              </a:rPr>
              <a:t>Допускается проведение запланированных на 2022 год плановых контрольных (надзорных) мероприятий:</a:t>
            </a:r>
          </a:p>
          <a:p>
            <a:pPr marL="323850" indent="-323850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2000" b="1" dirty="0" smtClean="0">
              <a:latin typeface="Times New Roman" pitchFamily="18" charset="0"/>
            </a:endParaRPr>
          </a:p>
          <a:p>
            <a:pPr marL="323850" indent="-323850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</a:rPr>
              <a:t>в) </a:t>
            </a:r>
            <a:r>
              <a:rPr lang="ru-RU" sz="2000" dirty="0" err="1" smtClean="0">
                <a:latin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</a:rPr>
              <a:t> рамках федерального государственного надзора в области промышленной безопасности в отношении опасных производственных объектов, отнесенных ко II классу опасности;</a:t>
            </a:r>
          </a:p>
          <a:p>
            <a:pPr marL="323850" indent="-323850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</a:rPr>
              <a:t>г) в рамках федерального государственного ветеринарного контроля (надзора) в отношении деятельности по содержанию, разведению и убою свиней.</a:t>
            </a:r>
          </a:p>
          <a:p>
            <a:pPr marL="323850" indent="-323850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2000" dirty="0" smtClean="0">
              <a:latin typeface="Times New Roman" pitchFamily="18" charset="0"/>
            </a:endParaRPr>
          </a:p>
          <a:p>
            <a:pPr marL="323850" indent="-323850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700" dirty="0" smtClean="0"/>
          </a:p>
          <a:p>
            <a:pPr marL="0" indent="-323850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folHlink"/>
                </a:solidFill>
                <a:latin typeface="Times New Roman" pitchFamily="18" charset="0"/>
              </a:rPr>
              <a:t>Контрольный (надзорный) орган, орган контроля вправе осуществить вместо планового контрольного (надзорного) мероприятия, плановой проверки, проводимых в соответствии с настоящим пунктом, </a:t>
            </a:r>
            <a:r>
              <a:rPr lang="ru-RU" sz="2000" b="1" dirty="0" smtClean="0">
                <a:solidFill>
                  <a:schemeClr val="folHlink"/>
                </a:solidFill>
                <a:latin typeface="Times New Roman" pitchFamily="18" charset="0"/>
              </a:rPr>
              <a:t>профилактический визит.</a:t>
            </a:r>
            <a:r>
              <a:rPr lang="ru-RU" sz="2000" dirty="0" smtClean="0">
                <a:solidFill>
                  <a:schemeClr val="folHlink"/>
                </a:solidFill>
                <a:latin typeface="Times New Roman" pitchFamily="18" charset="0"/>
              </a:rPr>
              <a:t> Контролируемое лицо не вправе отказаться от профилактического визита в рассматриваемом случае.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r"/>
            <a:r>
              <a:rPr lang="ru-RU" sz="1800" b="1" i="1" smtClean="0"/>
              <a:t>Статья 52 Федерального закона "О государственном контроле (надзоре) и муниципальном контроле в Российской Федерации" от 31.07.2020 N 248-ФЗ</a:t>
            </a:r>
            <a:endParaRPr lang="ru-RU" sz="1800" i="1" smtClean="0">
              <a:latin typeface="Times New Roman" pitchFamily="18" charset="0"/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179388" y="1700213"/>
            <a:ext cx="8713787" cy="4624387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Профилактический визит проводится инспектором в форме профилактической беседы по месту осуществления деятельности контролируемого лица либо путем использования видео-конференц-связи. В ходе профилактического визита контролируемое лицо информируется об обязательных требованиях, предъявляемых к его деятельности либо к принадлежащим ему объектам контроля, их соответствии критериям риска, основаниях и о рекомендуемых способах снижения категории риска, а также о видах, содержании и об интенсивности контрольных (надзорных) мероприятий, проводимых в отношении объекта контроля исходя из его отнесения к соответствующей категории риска.</a:t>
            </a:r>
          </a:p>
          <a:p>
            <a:pPr marL="0" indent="0" algn="just">
              <a:spcBef>
                <a:spcPct val="0"/>
              </a:spcBef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В ходе профилактического визита инспектором может осуществляться консультирование контролируемого лица по интересующим вопросам.</a:t>
            </a:r>
          </a:p>
          <a:p>
            <a:pPr marL="0" indent="0" algn="just">
              <a:spcBef>
                <a:spcPct val="0"/>
              </a:spcBef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В ходе профилактического визита инспектором может осуществляться сбор сведений, необходимых для отнесения объектов контроля к категориям риска.</a:t>
            </a:r>
          </a:p>
          <a:p>
            <a:pPr marL="0" indent="0" algn="just">
              <a:spcBef>
                <a:spcPct val="0"/>
              </a:spcBef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О проведении обязательного профилактического визита контролируемое лицо должно быть уведомлено не позднее чем за пять рабочих дней до даты его проведения.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r"/>
            <a:r>
              <a:rPr lang="ru-RU" sz="1800" i="1" smtClean="0">
                <a:latin typeface="Times New Roman" pitchFamily="18" charset="0"/>
              </a:rPr>
              <a:t>Постановление Правительства РФ от 10.03.2022 N 336</a:t>
            </a:r>
            <a:br>
              <a:rPr lang="ru-RU" sz="1800" i="1" smtClean="0">
                <a:latin typeface="Times New Roman" pitchFamily="18" charset="0"/>
              </a:rPr>
            </a:br>
            <a:r>
              <a:rPr lang="ru-RU" sz="1800" i="1" smtClean="0">
                <a:latin typeface="Times New Roman" pitchFamily="18" charset="0"/>
              </a:rPr>
              <a:t>«Об особенностях организации и осуществления государственного контроля (надзора), муниципального контроля» (пункт 3)</a:t>
            </a:r>
            <a:br>
              <a:rPr lang="ru-RU" sz="1800" i="1" smtClean="0">
                <a:latin typeface="Times New Roman" pitchFamily="18" charset="0"/>
              </a:rPr>
            </a:br>
            <a:endParaRPr lang="ru-RU" sz="1800" i="1" smtClean="0">
              <a:latin typeface="Times New Roman" pitchFamily="18" charset="0"/>
            </a:endParaRP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755650" y="1341438"/>
            <a:ext cx="8229600" cy="4840287"/>
          </a:xfrm>
        </p:spPr>
        <p:txBody>
          <a:bodyPr/>
          <a:lstStyle/>
          <a:p>
            <a:pPr marL="323850" indent="-323850">
              <a:lnSpc>
                <a:spcPct val="80000"/>
              </a:lnSpc>
              <a:buFont typeface="Wingdings 2" pitchFamily="18" charset="2"/>
              <a:buNone/>
            </a:pPr>
            <a:r>
              <a:rPr lang="ru-RU" sz="1300" smtClean="0">
                <a:latin typeface="Times New Roman" pitchFamily="18" charset="0"/>
              </a:rPr>
              <a:t>Установить, что в 2022 году в рамках государственного контроля (надзора), муниципального контроля </a:t>
            </a:r>
            <a:r>
              <a:rPr lang="ru-RU" sz="1300" b="1" smtClean="0">
                <a:latin typeface="Times New Roman" pitchFamily="18" charset="0"/>
              </a:rPr>
              <a:t>внеплановые контрольные (надзорные) мероприятия, внеплановые проверки</a:t>
            </a:r>
            <a:r>
              <a:rPr lang="ru-RU" sz="1300" smtClean="0">
                <a:latin typeface="Times New Roman" pitchFamily="18" charset="0"/>
              </a:rPr>
              <a:t> </a:t>
            </a:r>
            <a:r>
              <a:rPr lang="ru-RU" sz="1300" b="1" smtClean="0">
                <a:latin typeface="Times New Roman" pitchFamily="18" charset="0"/>
              </a:rPr>
              <a:t>могут проводиться исключительно по следующим основаниям: </a:t>
            </a:r>
          </a:p>
          <a:p>
            <a:pPr marL="323850" indent="-323850">
              <a:lnSpc>
                <a:spcPct val="80000"/>
              </a:lnSpc>
              <a:buFont typeface="Wingdings 2" pitchFamily="18" charset="2"/>
              <a:buNone/>
            </a:pPr>
            <a:r>
              <a:rPr lang="ru-RU" sz="1300" b="1" smtClean="0">
                <a:latin typeface="Times New Roman" pitchFamily="18" charset="0"/>
              </a:rPr>
              <a:t>а) при условии согласования с органами прокуратуры:</a:t>
            </a:r>
          </a:p>
          <a:p>
            <a:pPr marL="323850" indent="-323850">
              <a:lnSpc>
                <a:spcPct val="80000"/>
              </a:lnSpc>
            </a:pPr>
            <a:r>
              <a:rPr lang="ru-RU" sz="1300" b="1" smtClean="0">
                <a:solidFill>
                  <a:schemeClr val="folHlink"/>
                </a:solidFill>
                <a:latin typeface="Times New Roman" pitchFamily="18" charset="0"/>
              </a:rPr>
              <a:t>при непосредственной угрозе причинения вреда жизни и тяжкого вреда здоровью граждан, по фактам причинения вреда жизни и тяжкого вреда здоровью граждан;</a:t>
            </a:r>
          </a:p>
          <a:p>
            <a:pPr marL="323850" indent="-323850">
              <a:lnSpc>
                <a:spcPct val="80000"/>
              </a:lnSpc>
            </a:pPr>
            <a:r>
              <a:rPr lang="ru-RU" sz="1300" smtClean="0">
                <a:latin typeface="Times New Roman" pitchFamily="18" charset="0"/>
              </a:rPr>
              <a:t>при непосредственной угрозе обороне страны и безопасности государства, по фактам причинения вреда обороне страны и безопасности государства;</a:t>
            </a:r>
          </a:p>
          <a:p>
            <a:pPr marL="323850" indent="-323850">
              <a:lnSpc>
                <a:spcPct val="80000"/>
              </a:lnSpc>
            </a:pPr>
            <a:r>
              <a:rPr lang="ru-RU" sz="1300" smtClean="0">
                <a:latin typeface="Times New Roman" pitchFamily="18" charset="0"/>
              </a:rPr>
              <a:t>при непосредственной угрозе возникновения чрезвычайных ситуаций природного и (или) техногенного характера, по фактам возникновения чрезвычайных ситуаций природного и (или) техногенного характера;</a:t>
            </a:r>
          </a:p>
          <a:p>
            <a:pPr marL="323850" indent="-323850">
              <a:lnSpc>
                <a:spcPct val="80000"/>
              </a:lnSpc>
            </a:pPr>
            <a:r>
              <a:rPr lang="ru-RU" sz="1300" smtClean="0">
                <a:latin typeface="Times New Roman" pitchFamily="18" charset="0"/>
              </a:rPr>
              <a:t>при выявлении индикаторов риска нарушения обязательных требований в отношении объектов чрезвычайно высокого и высокого рисков, на опасных производственных объектах I и II класса опасности, на гидротехнических сооружениях I и II класса, или индикаторов риска, влекущих непосредственную угрозу причинения вреда жизни и тяжкого вреда здоровью граждан, обороне страны и безопасности государства, или индикаторов риска возникновения чрезвычайных ситуаций природного и (или) техногенного характера;</a:t>
            </a:r>
          </a:p>
          <a:p>
            <a:pPr marL="323850" indent="-323850">
              <a:lnSpc>
                <a:spcPct val="80000"/>
              </a:lnSpc>
            </a:pPr>
            <a:r>
              <a:rPr lang="ru-RU" sz="1300" b="1" smtClean="0">
                <a:solidFill>
                  <a:schemeClr val="folHlink"/>
                </a:solidFill>
                <a:latin typeface="Times New Roman" pitchFamily="18" charset="0"/>
              </a:rPr>
              <a:t>в случае необходимости проведения внеплановой выездной проверки в связи с истечением срока исполнения предписания о принятии мер, направленных на устранение нарушений, влекущих непосредственную угрозу причинения вреда жизни и тяжкого вреда здоровью граждан</a:t>
            </a:r>
            <a:r>
              <a:rPr lang="ru-RU" sz="1300" smtClean="0">
                <a:latin typeface="Times New Roman" pitchFamily="18" charset="0"/>
              </a:rPr>
              <a:t>, обороне страны и безопасности государства, возникновения чрезвычайных ситуаций природного и (или) техногенного характера. Внеплановая выездная проверка проводится исключительно в случаях невозможности оценки исполнения предписания на основании документов, иной имеющейся в распоряжении контрольного (надзорного) органа информации;</a:t>
            </a:r>
          </a:p>
          <a:p>
            <a:pPr marL="323850" indent="-323850">
              <a:lnSpc>
                <a:spcPct val="80000"/>
              </a:lnSpc>
            </a:pPr>
            <a:r>
              <a:rPr lang="ru-RU" sz="1300" smtClean="0">
                <a:latin typeface="Times New Roman" pitchFamily="18" charset="0"/>
              </a:rPr>
              <a:t>в рамках регионального государственного лицензионного контроля за осуществлением предпринимательской деятельности по управлению многоквартирными домами и регионального государственного жилищного надзора в случае поступления жалобы (жалоб) граждан за защитой (восстановлением) своих нарушенных прав;</a:t>
            </a:r>
          </a:p>
          <a:p>
            <a:pPr marL="323850" indent="-323850">
              <a:lnSpc>
                <a:spcPct val="80000"/>
              </a:lnSpc>
            </a:pPr>
            <a:r>
              <a:rPr lang="ru-RU" sz="1300" smtClean="0">
                <a:latin typeface="Times New Roman" pitchFamily="18" charset="0"/>
              </a:rPr>
              <a:t>по решению руководителя, заместителя руководителя Федеральной налоговой службы в рамках федерального государственного контроля (надзора) за соблюдением законодательства Российской Федерации о применении контрольно-кассовой техники, в том числе за полнотой учета выручки в организациях и у индивидуальных предпринимателей.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r"/>
            <a:r>
              <a:rPr lang="ru-RU" sz="1800" i="1" smtClean="0">
                <a:latin typeface="Times New Roman" pitchFamily="18" charset="0"/>
              </a:rPr>
              <a:t>Постановление Правительства РФ от 10.03.2022 N 336</a:t>
            </a:r>
            <a:br>
              <a:rPr lang="ru-RU" sz="1800" i="1" smtClean="0">
                <a:latin typeface="Times New Roman" pitchFamily="18" charset="0"/>
              </a:rPr>
            </a:br>
            <a:r>
              <a:rPr lang="ru-RU" sz="1800" i="1" smtClean="0">
                <a:latin typeface="Times New Roman" pitchFamily="18" charset="0"/>
              </a:rPr>
              <a:t>«Об особенностях организации и осуществления государственного контроля (надзора), муниципального контроля» (пункт 3)</a:t>
            </a:r>
            <a:br>
              <a:rPr lang="ru-RU" sz="1800" i="1" smtClean="0">
                <a:latin typeface="Times New Roman" pitchFamily="18" charset="0"/>
              </a:rPr>
            </a:br>
            <a:endParaRPr lang="ru-RU" sz="1800" i="1" smtClean="0">
              <a:latin typeface="Times New Roman" pitchFamily="18" charset="0"/>
            </a:endParaRP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323850" y="1341438"/>
            <a:ext cx="8661400" cy="4840287"/>
          </a:xfrm>
        </p:spPr>
        <p:txBody>
          <a:bodyPr/>
          <a:lstStyle/>
          <a:p>
            <a:pPr marL="323850" indent="-323850">
              <a:lnSpc>
                <a:spcPct val="80000"/>
              </a:lnSpc>
              <a:buFont typeface="Wingdings 2" pitchFamily="18" charset="2"/>
              <a:buNone/>
            </a:pPr>
            <a:r>
              <a:rPr lang="ru-RU" sz="1300" smtClean="0">
                <a:latin typeface="Times New Roman" pitchFamily="18" charset="0"/>
              </a:rPr>
              <a:t>Установить, что в 2022 году в рамках государственного контроля (надзора), муниципального контроля </a:t>
            </a:r>
            <a:r>
              <a:rPr lang="ru-RU" sz="1300" b="1" smtClean="0">
                <a:latin typeface="Times New Roman" pitchFamily="18" charset="0"/>
              </a:rPr>
              <a:t>внеплановые контрольные (надзорные) мероприятия, внеплановые проверки</a:t>
            </a:r>
            <a:r>
              <a:rPr lang="ru-RU" sz="1300" smtClean="0">
                <a:latin typeface="Times New Roman" pitchFamily="18" charset="0"/>
              </a:rPr>
              <a:t> </a:t>
            </a:r>
            <a:r>
              <a:rPr lang="ru-RU" sz="1300" b="1" smtClean="0">
                <a:latin typeface="Times New Roman" pitchFamily="18" charset="0"/>
              </a:rPr>
              <a:t>могут проводиться исключительно по следующим основаниям: </a:t>
            </a:r>
          </a:p>
          <a:p>
            <a:pPr marL="323850" indent="-323850">
              <a:lnSpc>
                <a:spcPct val="80000"/>
              </a:lnSpc>
              <a:buFont typeface="Wingdings 2" pitchFamily="18" charset="2"/>
              <a:buNone/>
            </a:pPr>
            <a:r>
              <a:rPr lang="ru-RU" sz="1300" b="1" smtClean="0">
                <a:latin typeface="Times New Roman" pitchFamily="18" charset="0"/>
              </a:rPr>
              <a:t>б) без согласования с органами прокуратуры:</a:t>
            </a:r>
          </a:p>
          <a:p>
            <a:pPr marL="323850" indent="-323850">
              <a:lnSpc>
                <a:spcPct val="80000"/>
              </a:lnSpc>
            </a:pPr>
            <a:r>
              <a:rPr lang="ru-RU" sz="1300" smtClean="0">
                <a:latin typeface="Times New Roman" pitchFamily="18" charset="0"/>
              </a:rPr>
              <a:t>по поручению Президента Российской Федерации;</a:t>
            </a:r>
          </a:p>
          <a:p>
            <a:pPr marL="323850" indent="-323850">
              <a:lnSpc>
                <a:spcPct val="80000"/>
              </a:lnSpc>
            </a:pPr>
            <a:r>
              <a:rPr lang="ru-RU" sz="1300" smtClean="0">
                <a:latin typeface="Times New Roman" pitchFamily="18" charset="0"/>
              </a:rPr>
              <a:t>по поручению Председателя Правительства Российской Федерации, принятому после вступления в силу настоящего постановления;</a:t>
            </a:r>
          </a:p>
          <a:p>
            <a:pPr marL="323850" indent="-323850">
              <a:lnSpc>
                <a:spcPct val="80000"/>
              </a:lnSpc>
            </a:pPr>
            <a:r>
              <a:rPr lang="ru-RU" sz="1300" smtClean="0">
                <a:latin typeface="Times New Roman" pitchFamily="18" charset="0"/>
              </a:rPr>
              <a:t>по поручению Заместителя Председателя Правительства Российской Федерации, принятому после вступления в силу настоящего постановления и согласованному с Заместителем Председателя Правительства Российской Федерации - Руководителем Аппарата Правительства Российской Федерации;</a:t>
            </a:r>
          </a:p>
          <a:p>
            <a:pPr marL="323850" indent="-323850">
              <a:lnSpc>
                <a:spcPct val="80000"/>
              </a:lnSpc>
            </a:pPr>
            <a:r>
              <a:rPr lang="ru-RU" sz="1300" smtClean="0">
                <a:latin typeface="Times New Roman" pitchFamily="18" charset="0"/>
              </a:rPr>
              <a:t>по требованию прокурора в рамках надзора за исполнением законов, соблюдением прав и свобод человека и гражданина по поступившим в органы прокуратуры материалам и обращениям;</a:t>
            </a:r>
          </a:p>
          <a:p>
            <a:pPr marL="323850" indent="-323850">
              <a:lnSpc>
                <a:spcPct val="80000"/>
              </a:lnSpc>
            </a:pPr>
            <a:r>
              <a:rPr lang="ru-RU" sz="1300" b="1" smtClean="0">
                <a:solidFill>
                  <a:schemeClr val="folHlink"/>
                </a:solidFill>
                <a:latin typeface="Times New Roman" pitchFamily="18" charset="0"/>
              </a:rPr>
              <a:t>при наступлении события, указанного в программе проверок (при осуществлении</a:t>
            </a:r>
            <a:r>
              <a:rPr lang="ru-RU" sz="1300" smtClean="0">
                <a:latin typeface="Times New Roman" pitchFamily="18" charset="0"/>
              </a:rPr>
              <a:t> государственного строительного надзора, федерального государственного экологического контроля (надзора), государственного контроля (надзора) за состоянием, содержанием, сохранением, использованием, популяризацией и государственной охраной объектов культурного наследия, </a:t>
            </a:r>
            <a:r>
              <a:rPr lang="ru-RU" sz="1300" b="1" smtClean="0">
                <a:solidFill>
                  <a:schemeClr val="folHlink"/>
                </a:solidFill>
                <a:latin typeface="Times New Roman" pitchFamily="18" charset="0"/>
              </a:rPr>
              <a:t>федерального государственного контроля (надзора) в сфере обращения лекарственных средств);</a:t>
            </a:r>
          </a:p>
          <a:p>
            <a:pPr marL="323850" indent="-323850">
              <a:lnSpc>
                <a:spcPct val="80000"/>
              </a:lnSpc>
            </a:pPr>
            <a:r>
              <a:rPr lang="ru-RU" sz="1300" b="1" smtClean="0">
                <a:solidFill>
                  <a:schemeClr val="folHlink"/>
                </a:solidFill>
                <a:latin typeface="Times New Roman" pitchFamily="18" charset="0"/>
              </a:rPr>
              <a:t>при представлении контролируемым лицом документов и (или) сведений об исполнении предписания или иного решения контрольного (надзорного) органа в целях получения или возобновления ранее приостановленного действия лицензии, аккредитации или иного документа, имеющего разрешительный характер</a:t>
            </a:r>
            <a:r>
              <a:rPr lang="ru-RU" sz="1300" smtClean="0">
                <a:latin typeface="Times New Roman" pitchFamily="18" charset="0"/>
              </a:rPr>
              <a:t>;</a:t>
            </a:r>
          </a:p>
          <a:p>
            <a:pPr marL="323850" indent="-323850">
              <a:lnSpc>
                <a:spcPct val="80000"/>
              </a:lnSpc>
            </a:pPr>
            <a:r>
              <a:rPr lang="ru-RU" sz="1300" b="1" smtClean="0">
                <a:solidFill>
                  <a:schemeClr val="folHlink"/>
                </a:solidFill>
                <a:latin typeface="Times New Roman" pitchFamily="18" charset="0"/>
              </a:rPr>
              <a:t>поступление в орган государственного контроля (надзора),</a:t>
            </a:r>
            <a:r>
              <a:rPr lang="ru-RU" sz="1300" smtClean="0">
                <a:latin typeface="Times New Roman" pitchFamily="18" charset="0"/>
              </a:rPr>
              <a:t> орган муниципального контроля </a:t>
            </a:r>
            <a:r>
              <a:rPr lang="ru-RU" sz="1300" b="1" smtClean="0">
                <a:solidFill>
                  <a:schemeClr val="folHlink"/>
                </a:solidFill>
                <a:latin typeface="Times New Roman" pitchFamily="18" charset="0"/>
              </a:rPr>
              <a:t>заявления от юридического лица</a:t>
            </a:r>
            <a:r>
              <a:rPr lang="ru-RU" sz="1300" smtClean="0">
                <a:latin typeface="Times New Roman" pitchFamily="18" charset="0"/>
              </a:rPr>
              <a:t> или индивидуального предпринимателя </a:t>
            </a:r>
            <a:r>
              <a:rPr lang="ru-RU" sz="1300" b="1" smtClean="0">
                <a:solidFill>
                  <a:schemeClr val="folHlink"/>
                </a:solidFill>
                <a:latin typeface="Times New Roman" pitchFamily="18" charset="0"/>
              </a:rPr>
              <a:t>о предоставлении</a:t>
            </a:r>
            <a:r>
              <a:rPr lang="ru-RU" sz="1300" smtClean="0">
                <a:latin typeface="Times New Roman" pitchFamily="18" charset="0"/>
              </a:rPr>
              <a:t> правового статуса, </a:t>
            </a:r>
            <a:r>
              <a:rPr lang="ru-RU" sz="1300" b="1" smtClean="0">
                <a:solidFill>
                  <a:schemeClr val="folHlink"/>
                </a:solidFill>
                <a:latin typeface="Times New Roman" pitchFamily="18" charset="0"/>
              </a:rPr>
              <a:t>специального разрешения (лицензии) на право осуществления отдельных видов деятельности</a:t>
            </a:r>
            <a:r>
              <a:rPr lang="ru-RU" sz="1300" smtClean="0">
                <a:latin typeface="Times New Roman" pitchFamily="18" charset="0"/>
              </a:rPr>
              <a:t> или разрешения (согласования) на осуществление иных юридически значимых действий, если проведение соответствующей внеплановой проверки юридического лица, индивидуального предпринимателя предусмотрено правилами предоставления правового статуса, специального разрешения (лицензии), выдачи разрешения (согласования).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r"/>
            <a:r>
              <a:rPr lang="ru-RU" sz="1800" i="1" smtClean="0">
                <a:latin typeface="Times New Roman" pitchFamily="18" charset="0"/>
              </a:rPr>
              <a:t>Постановление Правительства РФ от 10.03.2022 N 336</a:t>
            </a:r>
            <a:br>
              <a:rPr lang="ru-RU" sz="1800" i="1" smtClean="0">
                <a:latin typeface="Times New Roman" pitchFamily="18" charset="0"/>
              </a:rPr>
            </a:br>
            <a:r>
              <a:rPr lang="ru-RU" sz="1800" i="1" smtClean="0">
                <a:latin typeface="Times New Roman" pitchFamily="18" charset="0"/>
              </a:rPr>
              <a:t>«Об особенностях организации и осуществления государственного контроля (надзора), муниципального контроля» (пункт 3)</a:t>
            </a:r>
            <a:br>
              <a:rPr lang="ru-RU" sz="1800" i="1" smtClean="0">
                <a:latin typeface="Times New Roman" pitchFamily="18" charset="0"/>
              </a:rPr>
            </a:br>
            <a:endParaRPr lang="ru-RU" sz="1800" i="1" smtClean="0">
              <a:latin typeface="Times New Roman" pitchFamily="18" charset="0"/>
            </a:endParaRP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323850" y="1341438"/>
            <a:ext cx="8661400" cy="4840287"/>
          </a:xfrm>
        </p:spPr>
        <p:txBody>
          <a:bodyPr/>
          <a:lstStyle/>
          <a:p>
            <a:pPr marL="323850" indent="-323850">
              <a:lnSpc>
                <a:spcPct val="80000"/>
              </a:lnSpc>
              <a:buFont typeface="Wingdings 2" pitchFamily="18" charset="2"/>
              <a:buNone/>
            </a:pPr>
            <a:r>
              <a:rPr lang="ru-RU" sz="1500" smtClean="0">
                <a:latin typeface="Times New Roman" pitchFamily="18" charset="0"/>
              </a:rPr>
              <a:t>Установить, что в 2022 году в рамках государственного контроля (надзора), муниципального контроля </a:t>
            </a:r>
            <a:r>
              <a:rPr lang="ru-RU" sz="1500" b="1" smtClean="0">
                <a:latin typeface="Times New Roman" pitchFamily="18" charset="0"/>
              </a:rPr>
              <a:t>внеплановые контрольные (надзорные) мероприятия, внеплановые проверки</a:t>
            </a:r>
            <a:r>
              <a:rPr lang="ru-RU" sz="1500" smtClean="0">
                <a:latin typeface="Times New Roman" pitchFamily="18" charset="0"/>
              </a:rPr>
              <a:t> </a:t>
            </a:r>
            <a:r>
              <a:rPr lang="ru-RU" sz="1500" b="1" smtClean="0">
                <a:latin typeface="Times New Roman" pitchFamily="18" charset="0"/>
              </a:rPr>
              <a:t>могут проводиться исключительно по следующим основаниям: </a:t>
            </a:r>
          </a:p>
          <a:p>
            <a:pPr marL="323850" indent="-323850">
              <a:lnSpc>
                <a:spcPct val="80000"/>
              </a:lnSpc>
              <a:buFont typeface="Wingdings 2" pitchFamily="18" charset="2"/>
              <a:buNone/>
            </a:pPr>
            <a:r>
              <a:rPr lang="ru-RU" sz="1500" smtClean="0">
                <a:latin typeface="Times New Roman" pitchFamily="18" charset="0"/>
              </a:rPr>
              <a:t> в) </a:t>
            </a:r>
            <a:r>
              <a:rPr lang="ru-RU" sz="1500" b="1" smtClean="0">
                <a:latin typeface="Times New Roman" pitchFamily="18" charset="0"/>
              </a:rPr>
              <a:t>с извещением органов прокуратуры в отношении некоммерческих организаций по следующим основаниям:</a:t>
            </a:r>
          </a:p>
          <a:p>
            <a:pPr marL="323850" indent="-323850">
              <a:lnSpc>
                <a:spcPct val="80000"/>
              </a:lnSpc>
            </a:pPr>
            <a:r>
              <a:rPr lang="ru-RU" sz="1500" b="1" smtClean="0">
                <a:solidFill>
                  <a:schemeClr val="folHlink"/>
                </a:solidFill>
                <a:latin typeface="Times New Roman" pitchFamily="18" charset="0"/>
              </a:rPr>
              <a:t>поступление в уполномоченный орган или его территориальный орган от государственных органов, органов местного самоуправления, граждан и организаций либо выявление по результатам проведения мероприятий по контролю без взаимодействия с некоммерческой организацией информации о нарушении некоммерческой организацией законодательства Российской Федерации, о совершении действий, не соответствующих уставным целям и задачам ее деятельности, в том числе о наличии в ее деятельности признаков экстремизма; </a:t>
            </a:r>
          </a:p>
          <a:p>
            <a:pPr marL="323850" indent="-323850">
              <a:lnSpc>
                <a:spcPct val="80000"/>
              </a:lnSpc>
            </a:pPr>
            <a:r>
              <a:rPr lang="ru-RU" sz="1500" smtClean="0">
                <a:latin typeface="Times New Roman" pitchFamily="18" charset="0"/>
              </a:rPr>
              <a:t>поступление в уполномоченный орган или его территориальный орган представления избирательной комиссии о проведении проверки в соответствии с Федеральным законом от 11 июля 2001 года N95-ФЗ "О политических партиях",  Федеральным законом от 12 июня 2002 года N67-ФЗ "Об основных гарантиях избирательных прав и права на участие в референдуме граждан Российской Федерации"; </a:t>
            </a:r>
          </a:p>
          <a:p>
            <a:pPr marL="323850" indent="-323850">
              <a:lnSpc>
                <a:spcPct val="80000"/>
              </a:lnSpc>
            </a:pPr>
            <a:r>
              <a:rPr lang="ru-RU" sz="1500" smtClean="0">
                <a:latin typeface="Times New Roman" pitchFamily="18" charset="0"/>
              </a:rPr>
              <a:t>поступление в уполномоченный орган или его территориальный орган информации от государственных органов, органов местного самоуправления, граждан или организаций об осуществлении некоммерческой организацией деятельности в качестве некоммерческой организации, выполняющей функции иностранного агента, которая не подала заявление о включении ее в предусмотренный Федеральным законом реестр некоммерческих организаций, выполняющих функции иностранного агента; </a:t>
            </a:r>
          </a:p>
          <a:p>
            <a:pPr marL="323850" indent="-323850">
              <a:lnSpc>
                <a:spcPct val="80000"/>
              </a:lnSpc>
            </a:pPr>
            <a:r>
              <a:rPr lang="ru-RU" sz="1500" smtClean="0">
                <a:latin typeface="Times New Roman" pitchFamily="18" charset="0"/>
              </a:rPr>
              <a:t>поступление в уполномоченный орган заявления от некоммерческой организации, включенной в реестр некоммерческих организаций, выполняющих функции иностранного агента, об исключении этой некоммерческой организации из указанного реестра в связи с прекращением ею деятельности в качестве некоммерческой организации, выполняющей функции иностранного агента; </a:t>
            </a:r>
          </a:p>
          <a:p>
            <a:pPr marL="323850" indent="-323850">
              <a:lnSpc>
                <a:spcPct val="80000"/>
              </a:lnSpc>
              <a:buFont typeface="Wingdings 2" pitchFamily="18" charset="2"/>
              <a:buNone/>
            </a:pPr>
            <a:endParaRPr lang="ru-RU" sz="15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r"/>
            <a:r>
              <a:rPr lang="ru-RU" sz="1800" i="1" smtClean="0">
                <a:latin typeface="Times New Roman" pitchFamily="18" charset="0"/>
              </a:rPr>
              <a:t>Постановление Правительства РФ от 10.03.2022 N 336</a:t>
            </a:r>
            <a:br>
              <a:rPr lang="ru-RU" sz="1800" i="1" smtClean="0">
                <a:latin typeface="Times New Roman" pitchFamily="18" charset="0"/>
              </a:rPr>
            </a:br>
            <a:r>
              <a:rPr lang="ru-RU" sz="1800" i="1" smtClean="0">
                <a:latin typeface="Times New Roman" pitchFamily="18" charset="0"/>
              </a:rPr>
              <a:t>«Об особенностях организации и осуществления государственного контроля (надзора), муниципального контроля» (пункт 4)</a:t>
            </a:r>
            <a:br>
              <a:rPr lang="ru-RU" sz="1800" i="1" smtClean="0">
                <a:latin typeface="Times New Roman" pitchFamily="18" charset="0"/>
              </a:rPr>
            </a:br>
            <a:endParaRPr lang="ru-RU" sz="1800" i="1" smtClean="0">
              <a:latin typeface="Times New Roman" pitchFamily="18" charset="0"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8661400" cy="4840287"/>
          </a:xfrm>
        </p:spPr>
        <p:txBody>
          <a:bodyPr/>
          <a:lstStyle/>
          <a:p>
            <a:pPr marL="323850" indent="-323850" algn="ctr">
              <a:lnSpc>
                <a:spcPct val="80000"/>
              </a:lnSpc>
              <a:buFont typeface="Wingdings 2" pitchFamily="18" charset="2"/>
              <a:buNone/>
            </a:pPr>
            <a:endParaRPr lang="ru-RU" sz="2400" smtClean="0">
              <a:latin typeface="Times New Roman" pitchFamily="18" charset="0"/>
            </a:endParaRPr>
          </a:p>
          <a:p>
            <a:pPr marL="323850" indent="-323850"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Если основанием для проведения контрольного (надзорного) мероприятия, проверок на объектах чрезвычайно высокого и высокого риска, на опасных производственных объектах I и II класса опасности, на гидротехнических сооружениях I и II класса являются факты причинения вреда жизни и тяжкого вреда здоровью граждан, вреда обороне страны и безопасности государства, возникновение чрезвычайных ситуаций природного и (или) техногенного характера, контрольный орган вправе приступить к проведению внепланового контрольного (надзорного) мероприятия, проверки незамедлительно с извещением в установленном порядке органов прокуратуры о проведении контрольного (надзорного) мероприятия, проверки.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r"/>
            <a:r>
              <a:rPr lang="ru-RU" sz="1800" i="1" smtClean="0">
                <a:latin typeface="Times New Roman" pitchFamily="18" charset="0"/>
              </a:rPr>
              <a:t>Постановление Правительства РФ от 10.03.2022 N 336</a:t>
            </a:r>
            <a:br>
              <a:rPr lang="ru-RU" sz="1800" i="1" smtClean="0">
                <a:latin typeface="Times New Roman" pitchFamily="18" charset="0"/>
              </a:rPr>
            </a:br>
            <a:r>
              <a:rPr lang="ru-RU" sz="1800" i="1" smtClean="0">
                <a:latin typeface="Times New Roman" pitchFamily="18" charset="0"/>
              </a:rPr>
              <a:t>«Об особенностях организации и осуществления государственного контроля (надзора), муниципального контроля» (пункт 5)</a:t>
            </a:r>
            <a:br>
              <a:rPr lang="ru-RU" sz="1800" i="1" smtClean="0">
                <a:latin typeface="Times New Roman" pitchFamily="18" charset="0"/>
              </a:rPr>
            </a:br>
            <a:endParaRPr lang="ru-RU" sz="1800" i="1" smtClean="0">
              <a:latin typeface="Times New Roman" pitchFamily="18" charset="0"/>
            </a:endParaRP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8661400" cy="4840287"/>
          </a:xfrm>
        </p:spPr>
        <p:txBody>
          <a:bodyPr/>
          <a:lstStyle/>
          <a:p>
            <a:pPr marL="323850" indent="-323850"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</a:rPr>
              <a:t>ОТМЕНА ПРОВЕРОК.</a:t>
            </a:r>
          </a:p>
          <a:p>
            <a:pPr marL="323850" indent="-32385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В отношении контрольных (надзорных) мероприятий, проверок, дата начала которых наступает после вступления в силу настоящего постановления и проведение которых не допускается в соответствии с настоящим постановлением, контрольным (надзорным) органом, органом контроля принимается единое решение об их отмене в течение 3 рабочих дней со дня вступления в силу настоящего постановления, то есть до 15.03.2022 (включительно)</a:t>
            </a:r>
          </a:p>
          <a:p>
            <a:pPr marL="323850" indent="-323850">
              <a:lnSpc>
                <a:spcPct val="80000"/>
              </a:lnSpc>
            </a:pPr>
            <a:endParaRPr lang="ru-RU" sz="2000" smtClean="0">
              <a:latin typeface="Times New Roman" pitchFamily="18" charset="0"/>
            </a:endParaRPr>
          </a:p>
          <a:p>
            <a:pPr marL="323850" indent="-32385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Сведения о завершении таких контрольных (надзорных) мероприятий, проверок по причине их отмены вносятся в срок не более 10 дней со дня вступления в силу настоящего постановления контрольным (надзорным) органом, органом контроля в Единый реестр контрольных (надзорных) мероприятий, Единый реестр проверок.</a:t>
            </a:r>
          </a:p>
          <a:p>
            <a:pPr marL="323850" indent="-323850">
              <a:lnSpc>
                <a:spcPct val="80000"/>
              </a:lnSpc>
            </a:pPr>
            <a:endParaRPr lang="ru-RU" sz="2000" smtClean="0">
              <a:latin typeface="Times New Roman" pitchFamily="18" charset="0"/>
            </a:endParaRPr>
          </a:p>
          <a:p>
            <a:pPr marL="323850" indent="-32385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Издание дополнительных приказов, решений контрольным (надзорным) органом, органом контроля не требуется.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r"/>
            <a:r>
              <a:rPr lang="ru-RU" sz="1800" i="1" smtClean="0">
                <a:latin typeface="Times New Roman" pitchFamily="18" charset="0"/>
              </a:rPr>
              <a:t>Постановление Правительства РФ от 10.03.2022 N 336</a:t>
            </a:r>
            <a:br>
              <a:rPr lang="ru-RU" sz="1800" i="1" smtClean="0">
                <a:latin typeface="Times New Roman" pitchFamily="18" charset="0"/>
              </a:rPr>
            </a:br>
            <a:r>
              <a:rPr lang="ru-RU" sz="1800" i="1" smtClean="0">
                <a:latin typeface="Times New Roman" pitchFamily="18" charset="0"/>
              </a:rPr>
              <a:t>«Об особенностях организации и осуществления государственного контроля (надзора), муниципального контроля» (пункт 6)</a:t>
            </a:r>
            <a:br>
              <a:rPr lang="ru-RU" sz="1800" i="1" smtClean="0">
                <a:latin typeface="Times New Roman" pitchFamily="18" charset="0"/>
              </a:rPr>
            </a:br>
            <a:endParaRPr lang="ru-RU" sz="1800" i="1" smtClean="0">
              <a:latin typeface="Times New Roman" pitchFamily="18" charset="0"/>
            </a:endParaRP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8661400" cy="4840287"/>
          </a:xfrm>
        </p:spPr>
        <p:txBody>
          <a:bodyPr/>
          <a:lstStyle/>
          <a:p>
            <a:pPr marL="323850" indent="-323850" algn="ctr">
              <a:lnSpc>
                <a:spcPct val="80000"/>
              </a:lnSpc>
              <a:buFont typeface="Wingdings 2" pitchFamily="18" charset="2"/>
              <a:buNone/>
            </a:pPr>
            <a:endParaRPr lang="ru-RU" sz="2400" smtClean="0">
              <a:latin typeface="Times New Roman" pitchFamily="18" charset="0"/>
            </a:endParaRPr>
          </a:p>
          <a:p>
            <a:pPr marL="323850" indent="-323850"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</a:rPr>
              <a:t>Проведение внеплановых контрольных (надзорных) мероприятий, внеплановых проверок, не завершенных на момент вступления в силу настоящего постановления, не допускается  и они подлежат завершению (окончанию) в течение 5 рабочих дней со дня вступления в силу настоящего постановления, то есть до 17.03.2022 (включительно). </a:t>
            </a:r>
          </a:p>
          <a:p>
            <a:pPr marL="323850" indent="-323850" algn="ctr">
              <a:lnSpc>
                <a:spcPct val="80000"/>
              </a:lnSpc>
              <a:buFont typeface="Wingdings 2" pitchFamily="18" charset="2"/>
              <a:buNone/>
            </a:pPr>
            <a:endParaRPr lang="ru-RU" sz="2400" b="1" smtClean="0">
              <a:latin typeface="Times New Roman" pitchFamily="18" charset="0"/>
            </a:endParaRPr>
          </a:p>
          <a:p>
            <a:pPr marL="323850" indent="-323850"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Исключение составляют контрольные (надзорные) мероприятия, проверки, проведение которых возможно по основаниям, предусмотренным пунктом 3 настоящего постановления).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r"/>
            <a:r>
              <a:rPr lang="ru-RU" sz="1800" i="1" smtClean="0">
                <a:latin typeface="Times New Roman" pitchFamily="18" charset="0"/>
              </a:rPr>
              <a:t>Постановление Правительства РФ от 10.03.2022 N 336</a:t>
            </a:r>
            <a:br>
              <a:rPr lang="ru-RU" sz="1800" i="1" smtClean="0">
                <a:latin typeface="Times New Roman" pitchFamily="18" charset="0"/>
              </a:rPr>
            </a:br>
            <a:r>
              <a:rPr lang="ru-RU" sz="1800" i="1" smtClean="0">
                <a:latin typeface="Times New Roman" pitchFamily="18" charset="0"/>
              </a:rPr>
              <a:t>«Об особенностях организации и осуществления государственного контроля (надзора), муниципального контроля» (пункт 7)</a:t>
            </a:r>
            <a:br>
              <a:rPr lang="ru-RU" sz="1800" i="1" smtClean="0">
                <a:latin typeface="Times New Roman" pitchFamily="18" charset="0"/>
              </a:rPr>
            </a:br>
            <a:endParaRPr lang="ru-RU" sz="1800" i="1" smtClean="0">
              <a:latin typeface="Times New Roman" pitchFamily="18" charset="0"/>
            </a:endParaRP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8661400" cy="4840287"/>
          </a:xfrm>
        </p:spPr>
        <p:txBody>
          <a:bodyPr/>
          <a:lstStyle/>
          <a:p>
            <a:pPr marL="323850" indent="-323850" algn="ctr">
              <a:lnSpc>
                <a:spcPct val="80000"/>
              </a:lnSpc>
              <a:buFont typeface="Wingdings 2" pitchFamily="18" charset="2"/>
              <a:buNone/>
            </a:pPr>
            <a:endParaRPr lang="ru-RU" sz="2400" smtClean="0">
              <a:latin typeface="Times New Roman" pitchFamily="18" charset="0"/>
            </a:endParaRPr>
          </a:p>
          <a:p>
            <a:pPr marL="323850" indent="-32385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Контрольные (надзорные) мероприятия, проверки, проведение которых не допускается в соответствии с настоящим постановлением и не завершенные на день вступления в силу настоящего постановления, подлежат завершению в течение 5 рабочих дней (до 17.03.2022)  со дня вступления в силу настоящего постановления путем составления акта контрольного (надзорного) мероприятия, проверки с внесением контрольным (надзорным) органом, органом контроля в Единый реестр контрольных (надзорных) мероприятий, Единый реестр проверок соответствующих сведений.</a:t>
            </a:r>
          </a:p>
          <a:p>
            <a:pPr marL="323850" indent="-32385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Исключительно в случае, если в ходе контрольного (надзорного) мероприятия, проверки были выявлены факты нарушений, влекущих непосредственную угрозу причинения вреда жизни и тяжкого вреда здоровью, возникновения чрезвычайных ситуаций природного и техногенного характера, ущерба обороне страны и безопасности государства, контролируемому лицу выдается предписание об устранении выявленных нарушений.</a:t>
            </a:r>
          </a:p>
          <a:p>
            <a:pPr marL="323850" indent="-32385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Выдача предписаний по итогам проведения контрольных (надзорных) мероприятий без взаимодействия с контролируемым лицом не допускается.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r"/>
            <a:r>
              <a:rPr lang="ru-RU" sz="1800" i="1" smtClean="0">
                <a:latin typeface="Times New Roman" pitchFamily="18" charset="0"/>
              </a:rPr>
              <a:t>Постановление Правительства РФ от 10.03.2022 N 336</a:t>
            </a:r>
            <a:br>
              <a:rPr lang="ru-RU" sz="1800" i="1" smtClean="0">
                <a:latin typeface="Times New Roman" pitchFamily="18" charset="0"/>
              </a:rPr>
            </a:br>
            <a:r>
              <a:rPr lang="ru-RU" sz="1800" i="1" smtClean="0">
                <a:latin typeface="Times New Roman" pitchFamily="18" charset="0"/>
              </a:rPr>
              <a:t>«Об особенностях организации и осуществления государственного контроля (надзора), муниципального контроля» (пункт 8)</a:t>
            </a:r>
            <a:br>
              <a:rPr lang="ru-RU" sz="1800" i="1" smtClean="0">
                <a:latin typeface="Times New Roman" pitchFamily="18" charset="0"/>
              </a:rPr>
            </a:br>
            <a:endParaRPr lang="ru-RU" sz="1800" i="1" smtClean="0">
              <a:latin typeface="Times New Roman" pitchFamily="18" charset="0"/>
            </a:endParaRP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8661400" cy="4840287"/>
          </a:xfrm>
        </p:spPr>
        <p:txBody>
          <a:bodyPr/>
          <a:lstStyle/>
          <a:p>
            <a:pPr marL="323850" indent="-323850" algn="ctr">
              <a:lnSpc>
                <a:spcPct val="80000"/>
              </a:lnSpc>
              <a:buFont typeface="Wingdings 2" pitchFamily="18" charset="2"/>
              <a:buNone/>
            </a:pPr>
            <a:endParaRPr lang="ru-RU" sz="2400" smtClean="0">
              <a:latin typeface="Times New Roman" pitchFamily="18" charset="0"/>
            </a:endParaRPr>
          </a:p>
          <a:p>
            <a:pPr marL="323850" indent="-323850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Срок исполнения предписаний, выданных в соответствии с Федеральным законом "О государственном контроле (надзоре) и муниципальном контроле в Российской Федерации" и Федеральным законом "О защите прав юридических лиц и индивидуальных предпринимателей при осуществлении государственного контроля (надзора) и муниципального контроля" до дня вступления в силу настоящего постановления (</a:t>
            </a:r>
            <a:r>
              <a:rPr lang="ru-RU" sz="2200" b="1" i="1" smtClean="0">
                <a:solidFill>
                  <a:schemeClr val="folHlink"/>
                </a:solidFill>
                <a:latin typeface="Times New Roman" pitchFamily="18" charset="0"/>
              </a:rPr>
              <a:t>до 10.03.2022</a:t>
            </a:r>
            <a:r>
              <a:rPr lang="ru-RU" sz="2200" smtClean="0">
                <a:latin typeface="Times New Roman" pitchFamily="18" charset="0"/>
              </a:rPr>
              <a:t>) и действующих на день вступления в силу настоящего постановления, продлевается автоматически на 90 календарных дней со дня истечения срока его исполнения без ходатайства (заявления) контролируемого лица.</a:t>
            </a:r>
          </a:p>
          <a:p>
            <a:pPr marL="323850" indent="-323850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Контролируемое лицо вправе направить ходатайство (заявление) о дополнительном продлении срока исполнения предписания в контрольный (надзорный) орган, орган контроля не позднее предпоследнего дня срока, указанного в абзаце первом настоящего пункта (</a:t>
            </a:r>
            <a:r>
              <a:rPr lang="ru-RU" sz="2200" b="1" i="1" smtClean="0">
                <a:solidFill>
                  <a:schemeClr val="folHlink"/>
                </a:solidFill>
                <a:latin typeface="Times New Roman" pitchFamily="18" charset="0"/>
              </a:rPr>
              <a:t>не позднее 89 дня со дня срока исполнения предписания),</a:t>
            </a:r>
            <a:r>
              <a:rPr lang="ru-RU" sz="2200" smtClean="0">
                <a:latin typeface="Times New Roman" pitchFamily="18" charset="0"/>
              </a:rPr>
              <a:t> которое рассматривается в течение 5 рабочих дней со дня его регистрации.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/>
          </p:cNvPicPr>
          <p:nvPr/>
        </p:nvPicPr>
        <p:blipFill>
          <a:blip r:embed="rId3"/>
          <a:srcRect t="24884" b="68800"/>
          <a:stretch>
            <a:fillRect/>
          </a:stretch>
        </p:blipFill>
        <p:spPr bwMode="auto">
          <a:xfrm>
            <a:off x="0" y="6348413"/>
            <a:ext cx="91440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1663" y="830263"/>
            <a:ext cx="7886700" cy="7270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регулирование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idx="4294967295"/>
          </p:nvPr>
        </p:nvSpPr>
        <p:spPr>
          <a:xfrm>
            <a:off x="611188" y="1557338"/>
            <a:ext cx="8215312" cy="4029075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buFont typeface="Wingdings 2" pitchFamily="18" charset="2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и осуществление государственного контроля (надзора), муниципального контроля и защита прав,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том числе и медицинских организаций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осуществлении государственного контроля (надзора) предусмотрена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федеральным законом от 26.12.2008 №294-ФЗ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  и </a:t>
            </a:r>
            <a:r>
              <a:rPr lang="ru-RU" sz="2400" b="1" dirty="0" smtClean="0">
                <a:latin typeface="Times New Roman" pitchFamily="18" charset="0"/>
              </a:rPr>
              <a:t>Федеральным законом  от 31.07.2020 №248-ФЗ «О государственном контроле (надзоре) и муниципальном контроле в Российской Федерации»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endParaRPr lang="ru-RU" sz="2400" dirty="0" smtClean="0">
              <a:solidFill>
                <a:srgbClr val="2159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333375"/>
            <a:ext cx="8675688" cy="573405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r"/>
            <a:r>
              <a:rPr lang="ru-RU" sz="1800" i="1" smtClean="0">
                <a:latin typeface="Times New Roman" pitchFamily="18" charset="0"/>
              </a:rPr>
              <a:t>Постановление Правительства РФ от 10.03.2022 N 336</a:t>
            </a:r>
            <a:br>
              <a:rPr lang="ru-RU" sz="1800" i="1" smtClean="0">
                <a:latin typeface="Times New Roman" pitchFamily="18" charset="0"/>
              </a:rPr>
            </a:br>
            <a:r>
              <a:rPr lang="ru-RU" sz="1800" i="1" smtClean="0">
                <a:latin typeface="Times New Roman" pitchFamily="18" charset="0"/>
              </a:rPr>
              <a:t>«Об особенностях организации и осуществления государственного контроля (надзора), муниципального контроля» (пункт 9)</a:t>
            </a:r>
            <a:br>
              <a:rPr lang="ru-RU" sz="1800" i="1" smtClean="0">
                <a:latin typeface="Times New Roman" pitchFamily="18" charset="0"/>
              </a:rPr>
            </a:br>
            <a:endParaRPr lang="ru-RU" sz="1800" i="1" smtClean="0">
              <a:latin typeface="Times New Roman" pitchFamily="18" charset="0"/>
            </a:endParaRPr>
          </a:p>
        </p:txBody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8661400" cy="4840287"/>
          </a:xfrm>
        </p:spPr>
        <p:txBody>
          <a:bodyPr/>
          <a:lstStyle/>
          <a:p>
            <a:pPr marL="323850" indent="-323850" algn="ctr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000" b="1" dirty="0" smtClean="0">
                <a:latin typeface="Times New Roman" pitchFamily="18" charset="0"/>
              </a:rPr>
              <a:t>ПРИВЛЕЧЕНИЕ К АДМИНИСТРАТИВНОЙ ОТВЕТСТВЕННОСТИ.</a:t>
            </a:r>
          </a:p>
          <a:p>
            <a:pPr marL="0" indent="-323850" algn="just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200" dirty="0" smtClean="0">
                <a:latin typeface="Times New Roman" pitchFamily="18" charset="0"/>
              </a:rPr>
              <a:t>Должностное лицо контрольного (надзорного) органа, уполномоченного на возбуждение дела об административном правонарушении, вправе возбудить дело об административном правонарушении, если состав административного правонарушения включает в себя нарушение обязательных требований, оценка соблюдения которых является предметом государственного контроля, исключительно в случае, выявления в ходе контрольного (надзорного) мероприятия признаков преступления или административного правонарушения и направить соответствующую информацию в государственный орган в соответствии со своей компетенцией или при наличии соответствующих полномочий принять меры по привлечению виновных лиц к установленной законом ответственности.</a:t>
            </a:r>
          </a:p>
          <a:p>
            <a:pPr marL="0" indent="-323850" algn="just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200" dirty="0" smtClean="0">
                <a:latin typeface="Times New Roman" pitchFamily="18" charset="0"/>
              </a:rPr>
              <a:t>Исключение составляют случаи необходимости применения меры обеспечения производства по делу об административном правонарушении в виде временного запрета деятельности. </a:t>
            </a:r>
          </a:p>
          <a:p>
            <a:pPr marL="323850" indent="-323850" algn="ctr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r"/>
            <a:r>
              <a:rPr lang="ru-RU" sz="1800" i="1" smtClean="0">
                <a:latin typeface="Times New Roman" pitchFamily="18" charset="0"/>
              </a:rPr>
              <a:t>Постановление Правительства РФ от 10.03.2022 N 336</a:t>
            </a:r>
            <a:br>
              <a:rPr lang="ru-RU" sz="1800" i="1" smtClean="0">
                <a:latin typeface="Times New Roman" pitchFamily="18" charset="0"/>
              </a:rPr>
            </a:br>
            <a:r>
              <a:rPr lang="ru-RU" sz="1800" i="1" smtClean="0">
                <a:latin typeface="Times New Roman" pitchFamily="18" charset="0"/>
              </a:rPr>
              <a:t>«Об особенностях организации и осуществления государственного контроля (надзора), муниципального контроля» (пункт 10)</a:t>
            </a:r>
            <a:br>
              <a:rPr lang="ru-RU" sz="1800" i="1" smtClean="0">
                <a:latin typeface="Times New Roman" pitchFamily="18" charset="0"/>
              </a:rPr>
            </a:br>
            <a:endParaRPr lang="ru-RU" sz="1800" i="1" smtClean="0">
              <a:latin typeface="Times New Roman" pitchFamily="18" charset="0"/>
            </a:endParaRP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8661400" cy="4840287"/>
          </a:xfrm>
        </p:spPr>
        <p:txBody>
          <a:bodyPr/>
          <a:lstStyle/>
          <a:p>
            <a:pPr marL="323850" indent="-323850" algn="ctr">
              <a:lnSpc>
                <a:spcPct val="80000"/>
              </a:lnSpc>
              <a:buFont typeface="Wingdings 2" pitchFamily="18" charset="2"/>
              <a:buNone/>
            </a:pPr>
            <a:endParaRPr lang="ru-RU" sz="1700" smtClean="0"/>
          </a:p>
          <a:p>
            <a:pPr marL="323850" indent="-323850"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Допускается проведение профилактических мероприятий, мероприятий по профилактике нарушения обязательных требований, контрольных (надзорных) мероприятий без взаимодействия, мероприятий по контролю без взаимодействия в отношении контролируемых лиц в соответствии с Федеральным  </a:t>
            </a:r>
            <a:r>
              <a:rPr lang="ru-RU" sz="2400" u="sng" smtClean="0">
                <a:latin typeface="Times New Roman" pitchFamily="18" charset="0"/>
                <a:hlinkClick r:id="rId3"/>
              </a:rPr>
              <a:t>законом</a:t>
            </a:r>
            <a:r>
              <a:rPr lang="ru-RU" sz="2400" smtClean="0">
                <a:latin typeface="Times New Roman" pitchFamily="18" charset="0"/>
              </a:rPr>
              <a:t> "О государственном контроле (надзоре) и муниципальном контроле в Российской Федерации" и Федеральным </a:t>
            </a:r>
            <a:r>
              <a:rPr lang="ru-RU" sz="2400" u="sng" smtClean="0">
                <a:latin typeface="Times New Roman" pitchFamily="18" charset="0"/>
                <a:hlinkClick r:id="rId4"/>
              </a:rPr>
              <a:t>законом</a:t>
            </a:r>
            <a:r>
              <a:rPr lang="ru-RU" sz="2400" smtClean="0">
                <a:latin typeface="Times New Roman" pitchFamily="18" charset="0"/>
              </a:rPr>
              <a:t> "О защите прав юридических лиц и индивидуальных предпринимателей при осуществлении государственного контроля (надзора) и муниципального контроля". Проведение контрольных (надзорных) мероприятий без взаимодействия, мероприятий по контролю без взаимодействия не требует согласования с органами прокуратуры.</a:t>
            </a:r>
            <a:r>
              <a:rPr lang="ru-RU" sz="1700" smtClean="0"/>
              <a:t> </a:t>
            </a:r>
            <a:r>
              <a:rPr lang="ru-RU" sz="200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r"/>
            <a:r>
              <a:rPr lang="ru-RU" sz="1800" i="1" smtClean="0">
                <a:latin typeface="Times New Roman" pitchFamily="18" charset="0"/>
              </a:rPr>
              <a:t>Постановление Правительства РФ от 10.03.2022 N 336</a:t>
            </a:r>
            <a:br>
              <a:rPr lang="ru-RU" sz="1800" i="1" smtClean="0">
                <a:latin typeface="Times New Roman" pitchFamily="18" charset="0"/>
              </a:rPr>
            </a:br>
            <a:r>
              <a:rPr lang="ru-RU" sz="1800" i="1" smtClean="0">
                <a:latin typeface="Times New Roman" pitchFamily="18" charset="0"/>
              </a:rPr>
              <a:t>«Об особенностях организации и осуществления государственного контроля (надзора), муниципального контроля» (пункт 10.1)</a:t>
            </a:r>
            <a:br>
              <a:rPr lang="ru-RU" sz="1800" i="1" smtClean="0">
                <a:latin typeface="Times New Roman" pitchFamily="18" charset="0"/>
              </a:rPr>
            </a:br>
            <a:endParaRPr lang="ru-RU" sz="1800" i="1" smtClean="0">
              <a:latin typeface="Times New Roman" pitchFamily="18" charset="0"/>
            </a:endParaRP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8661400" cy="4840287"/>
          </a:xfrm>
        </p:spPr>
        <p:txBody>
          <a:bodyPr/>
          <a:lstStyle/>
          <a:p>
            <a:pPr marL="323850" indent="-323850" algn="ctr">
              <a:lnSpc>
                <a:spcPct val="80000"/>
              </a:lnSpc>
              <a:buFont typeface="Wingdings 2" pitchFamily="18" charset="2"/>
              <a:buNone/>
            </a:pPr>
            <a:endParaRPr lang="ru-RU" sz="1700" smtClean="0"/>
          </a:p>
          <a:p>
            <a:pPr marL="323850" indent="-323850"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</a:rPr>
              <a:t>ДЛЯ СВЕДЕНИЯ:</a:t>
            </a:r>
          </a:p>
          <a:p>
            <a:pPr marL="323850" indent="-323850"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</a:rPr>
              <a:t>В рамках федерального государственного</a:t>
            </a:r>
            <a:r>
              <a:rPr lang="ru-RU" sz="2400" smtClean="0">
                <a:latin typeface="Times New Roman" pitchFamily="18" charset="0"/>
              </a:rPr>
              <a:t> </a:t>
            </a:r>
            <a:r>
              <a:rPr lang="ru-RU" sz="2400" b="1" smtClean="0">
                <a:latin typeface="Times New Roman" pitchFamily="18" charset="0"/>
              </a:rPr>
              <a:t>охотничьего контроля</a:t>
            </a:r>
            <a:r>
              <a:rPr lang="ru-RU" sz="2400" smtClean="0">
                <a:latin typeface="Times New Roman" pitchFamily="18" charset="0"/>
              </a:rPr>
              <a:t> (надзора), федерального государственного контроля (надзора) в области охраны и использования особо охраняемых природных территорий, федерального государственного контроля (надзора) в области охраны, воспроизводства и использования объектов животного мира и среды их обитания, федерального государственного контроля (надзора) в области рыболовства и сохранения водных биоресурсов допускается проведение выездного обследования путем нахождения (перемещения) инспекторов по определенной территории (акватории) в целях предупреждения, выявления и пресечения нарушений обязательных требований физическими лицами. В этом случае</a:t>
            </a:r>
            <a:r>
              <a:rPr lang="ru-RU" sz="2400" b="1" smtClean="0">
                <a:latin typeface="Times New Roman" pitchFamily="18" charset="0"/>
              </a:rPr>
              <a:t> допускается взаимодействие с физическими лицами.</a:t>
            </a:r>
            <a:r>
              <a:rPr lang="ru-RU" sz="240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r"/>
            <a:r>
              <a:rPr lang="ru-RU" sz="1800" i="1" smtClean="0">
                <a:latin typeface="Times New Roman" pitchFamily="18" charset="0"/>
              </a:rPr>
              <a:t>Постановление Правительства РФ от 10.03.2022 N 336</a:t>
            </a:r>
            <a:br>
              <a:rPr lang="ru-RU" sz="1800" i="1" smtClean="0">
                <a:latin typeface="Times New Roman" pitchFamily="18" charset="0"/>
              </a:rPr>
            </a:br>
            <a:r>
              <a:rPr lang="ru-RU" sz="1800" i="1" smtClean="0">
                <a:latin typeface="Times New Roman" pitchFamily="18" charset="0"/>
              </a:rPr>
              <a:t>«Об особенностях организации и осуществления государственного контроля (надзора), муниципального контроля» (пункт 11)</a:t>
            </a:r>
            <a:br>
              <a:rPr lang="ru-RU" sz="1800" i="1" smtClean="0">
                <a:latin typeface="Times New Roman" pitchFamily="18" charset="0"/>
              </a:rPr>
            </a:br>
            <a:endParaRPr lang="ru-RU" sz="1800" i="1" smtClean="0">
              <a:latin typeface="Times New Roman" pitchFamily="18" charset="0"/>
            </a:endParaRPr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8661400" cy="4840287"/>
          </a:xfrm>
        </p:spPr>
        <p:txBody>
          <a:bodyPr/>
          <a:lstStyle/>
          <a:p>
            <a:pPr marL="323850" indent="-323850" algn="ctr">
              <a:lnSpc>
                <a:spcPct val="80000"/>
              </a:lnSpc>
              <a:buFont typeface="Wingdings 2" pitchFamily="18" charset="2"/>
              <a:buNone/>
            </a:pPr>
            <a:endParaRPr lang="ru-RU" sz="1700" smtClean="0"/>
          </a:p>
          <a:p>
            <a:pPr marL="323850" indent="-323850"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</a:rPr>
              <a:t>ДЛЯ СВЕДЕНИЯ:</a:t>
            </a:r>
          </a:p>
          <a:p>
            <a:pPr marL="323850" indent="-323850"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</a:rPr>
              <a:t>Ограничения</a:t>
            </a:r>
            <a:r>
              <a:rPr lang="ru-RU" sz="2400" smtClean="0">
                <a:latin typeface="Times New Roman" pitchFamily="18" charset="0"/>
              </a:rPr>
              <a:t>, установленные настоящим постановлением, </a:t>
            </a:r>
            <a:r>
              <a:rPr lang="ru-RU" sz="2400" b="1" smtClean="0">
                <a:latin typeface="Times New Roman" pitchFamily="18" charset="0"/>
              </a:rPr>
              <a:t>не распространяются на организацию и проведение</a:t>
            </a:r>
            <a:r>
              <a:rPr lang="ru-RU" sz="2400" smtClean="0">
                <a:latin typeface="Times New Roman" pitchFamily="18" charset="0"/>
              </a:rPr>
              <a:t> (осуществление) в соответствии с требованиями Федерального </a:t>
            </a:r>
            <a:r>
              <a:rPr lang="ru-RU" sz="2400" u="sng" smtClean="0">
                <a:latin typeface="Times New Roman" pitchFamily="18" charset="0"/>
                <a:hlinkClick r:id="rId3"/>
              </a:rPr>
              <a:t>закона</a:t>
            </a:r>
            <a:r>
              <a:rPr lang="ru-RU" sz="2400" smtClean="0">
                <a:latin typeface="Times New Roman" pitchFamily="18" charset="0"/>
              </a:rPr>
              <a:t> "О государственном контроле (надзоре) и муниципальном контроле в Российской Федерации" и Федерального </a:t>
            </a:r>
            <a:r>
              <a:rPr lang="ru-RU" sz="2400" u="sng" smtClean="0">
                <a:latin typeface="Times New Roman" pitchFamily="18" charset="0"/>
                <a:hlinkClick r:id="rId4" tooltip="&lt;div class=&quot;head&quot;&gt;Ссылка на список документов:&amp;#13;&#10;&lt;/div&gt;&lt;div&gt;&lt;span class=&quot;aligner&quot;&gt;&lt;div class=&quot;icon listDocD-16&quot;&gt;&lt;/div&gt;&lt;/span&gt;&lt;span class=&quot;doc&quot;&gt;&lt;div&gt;Федеральный закон от 26.12.2008 N 294-ФЗ&lt;/div&gt;&lt;div&gt;(ред. от 08.03.2022)&lt;/div&gt;&lt;div&gt;&quot;О защите прав юридических лиц и индивидуальных предпринимателей при осуществлении государственного контроля (надзора) и муниципального контроля&quot;&lt;/div&gt;&lt;/span&gt;&lt;div&gt;&lt;/div&gt;&lt;/div&gt;"/>
              </a:rPr>
              <a:t>закона</a:t>
            </a:r>
            <a:r>
              <a:rPr lang="ru-RU" sz="2400" smtClean="0">
                <a:latin typeface="Times New Roman" pitchFamily="18" charset="0"/>
              </a:rPr>
              <a:t> "О защите прав юридических лиц и индивидуальных предпринимателей при осуществлении государственного контроля (надзора) и муниципального контроля" специальных режимов государственного контроля (надзора), режима постоянного государственного контроля (надзора), проверок (инспекций) в рамках </a:t>
            </a:r>
            <a:r>
              <a:rPr lang="ru-RU" sz="2400" b="1" smtClean="0">
                <a:latin typeface="Times New Roman" pitchFamily="18" charset="0"/>
              </a:rPr>
              <a:t>федерального государственного надзора в области использования атомной энергии.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r"/>
            <a:r>
              <a:rPr lang="ru-RU" sz="1800" i="1" smtClean="0">
                <a:latin typeface="Times New Roman" pitchFamily="18" charset="0"/>
              </a:rPr>
              <a:t>Постановление Правительства РФ от 10.03.2022 N 336</a:t>
            </a:r>
            <a:br>
              <a:rPr lang="ru-RU" sz="1800" i="1" smtClean="0">
                <a:latin typeface="Times New Roman" pitchFamily="18" charset="0"/>
              </a:rPr>
            </a:br>
            <a:r>
              <a:rPr lang="ru-RU" sz="1800" i="1" smtClean="0">
                <a:latin typeface="Times New Roman" pitchFamily="18" charset="0"/>
              </a:rPr>
              <a:t>«Об особенностях организации и осуществления государственного контроля (надзора), муниципального контроля» (пункт 11.1)</a:t>
            </a:r>
            <a:br>
              <a:rPr lang="ru-RU" sz="1800" i="1" smtClean="0">
                <a:latin typeface="Times New Roman" pitchFamily="18" charset="0"/>
              </a:rPr>
            </a:br>
            <a:endParaRPr lang="ru-RU" sz="1800" i="1" smtClean="0">
              <a:latin typeface="Times New Roman" pitchFamily="18" charset="0"/>
            </a:endParaRPr>
          </a:p>
        </p:txBody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8661400" cy="4840287"/>
          </a:xfrm>
        </p:spPr>
        <p:txBody>
          <a:bodyPr/>
          <a:lstStyle/>
          <a:p>
            <a:pPr marL="323850" indent="-323850" algn="ctr">
              <a:lnSpc>
                <a:spcPct val="80000"/>
              </a:lnSpc>
              <a:buFont typeface="Wingdings 2" pitchFamily="18" charset="2"/>
              <a:buNone/>
            </a:pPr>
            <a:endParaRPr lang="ru-RU" sz="1700" smtClean="0"/>
          </a:p>
          <a:p>
            <a:pPr marL="323850" indent="-323850" algn="ctr">
              <a:lnSpc>
                <a:spcPct val="80000"/>
              </a:lnSpc>
              <a:buFont typeface="Wingdings 2" pitchFamily="18" charset="2"/>
              <a:buNone/>
            </a:pPr>
            <a:endParaRPr lang="ru-RU" sz="2400" smtClean="0">
              <a:latin typeface="Times New Roman" pitchFamily="18" charset="0"/>
            </a:endParaRPr>
          </a:p>
          <a:p>
            <a:pPr marL="323850" indent="-323850"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Установить, что не требуется представление контрольными (надзорными) органами, органами контроля статистической информации за 2022 год об осуществлении видов государственного контроля (надзора), муниципального контроля, формирование которой предусмотрено </a:t>
            </a:r>
            <a:r>
              <a:rPr lang="ru-RU" sz="2400" u="sng" smtClean="0">
                <a:latin typeface="Times New Roman" pitchFamily="18" charset="0"/>
                <a:hlinkClick r:id="rId3"/>
              </a:rPr>
              <a:t>распоряжением</a:t>
            </a:r>
            <a:r>
              <a:rPr lang="ru-RU" sz="2400" smtClean="0">
                <a:latin typeface="Times New Roman" pitchFamily="18" charset="0"/>
              </a:rPr>
              <a:t> Правительства Российской Федерации от 6 мая 2008 г. N 671-р.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r"/>
            <a:r>
              <a:rPr lang="ru-RU" sz="1800" i="1" smtClean="0">
                <a:latin typeface="Times New Roman" pitchFamily="18" charset="0"/>
              </a:rPr>
              <a:t>Постановление Правительства РФ от 10.03.2022 N 336</a:t>
            </a:r>
            <a:br>
              <a:rPr lang="ru-RU" sz="1800" i="1" smtClean="0">
                <a:latin typeface="Times New Roman" pitchFamily="18" charset="0"/>
              </a:rPr>
            </a:br>
            <a:r>
              <a:rPr lang="ru-RU" sz="1800" i="1" smtClean="0">
                <a:latin typeface="Times New Roman" pitchFamily="18" charset="0"/>
              </a:rPr>
              <a:t>«Об особенностях организации и осуществления государственного контроля (надзора), муниципального контроля» </a:t>
            </a:r>
            <a:br>
              <a:rPr lang="ru-RU" sz="1800" i="1" smtClean="0">
                <a:latin typeface="Times New Roman" pitchFamily="18" charset="0"/>
              </a:rPr>
            </a:br>
            <a:endParaRPr lang="ru-RU" sz="1800" i="1" smtClean="0">
              <a:latin typeface="Times New Roman" pitchFamily="18" charset="0"/>
            </a:endParaRPr>
          </a:p>
        </p:txBody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8569325" cy="4840287"/>
          </a:xfrm>
        </p:spPr>
        <p:txBody>
          <a:bodyPr/>
          <a:lstStyle/>
          <a:p>
            <a:pPr marL="323850" indent="-323850" algn="ctr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700" dirty="0" smtClean="0"/>
          </a:p>
          <a:p>
            <a:pPr marL="0" indent="0" algn="just">
              <a:spcBef>
                <a:spcPts val="0"/>
              </a:spcBef>
              <a:defRPr/>
            </a:pPr>
            <a:r>
              <a:rPr lang="ru-RU" sz="1600" dirty="0" smtClean="0">
                <a:latin typeface="Times New Roman" pitchFamily="18" charset="0"/>
              </a:rPr>
              <a:t>Плановые контрольные мероприятия в 2022 г. по общему правилу </a:t>
            </a:r>
            <a:r>
              <a:rPr lang="ru-RU" sz="1600" b="1" u="sng" dirty="0" smtClean="0">
                <a:latin typeface="Times New Roman" pitchFamily="18" charset="0"/>
                <a:hlinkClick r:id="rId3"/>
              </a:rPr>
              <a:t>не проводятся</a:t>
            </a:r>
            <a:r>
              <a:rPr lang="ru-RU" sz="1600" b="1" dirty="0" smtClean="0">
                <a:latin typeface="Times New Roman" pitchFamily="18" charset="0"/>
              </a:rPr>
              <a:t>. </a:t>
            </a:r>
            <a:r>
              <a:rPr lang="ru-RU" sz="1600" b="1" u="sng" dirty="0" smtClean="0">
                <a:latin typeface="Times New Roman" pitchFamily="18" charset="0"/>
                <a:hlinkClick r:id="rId4"/>
              </a:rPr>
              <a:t>Допускаются</a:t>
            </a:r>
            <a:r>
              <a:rPr lang="ru-RU" sz="1600" b="1" dirty="0" smtClean="0">
                <a:latin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</a:rPr>
              <a:t>плановые мероприятия в рамках:</a:t>
            </a: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600" dirty="0" smtClean="0">
                <a:latin typeface="Times New Roman" pitchFamily="18" charset="0"/>
              </a:rPr>
              <a:t>- </a:t>
            </a:r>
            <a:r>
              <a:rPr lang="ru-RU" sz="1600" u="sng" dirty="0" smtClean="0">
                <a:latin typeface="Times New Roman" pitchFamily="18" charset="0"/>
                <a:hlinkClick r:id="rId5"/>
              </a:rPr>
              <a:t>санитарно-эпидемиологического контроля (надзора)</a:t>
            </a:r>
            <a:r>
              <a:rPr lang="ru-RU" sz="1600" dirty="0" smtClean="0">
                <a:latin typeface="Times New Roman" pitchFamily="18" charset="0"/>
              </a:rPr>
              <a:t> в отношении </a:t>
            </a:r>
            <a:r>
              <a:rPr lang="ru-RU" sz="1600" u="sng" dirty="0" smtClean="0">
                <a:latin typeface="Times New Roman" pitchFamily="18" charset="0"/>
                <a:hlinkClick r:id="rId6"/>
              </a:rPr>
              <a:t>определенных объектов</a:t>
            </a:r>
            <a:r>
              <a:rPr lang="ru-RU" sz="1600" dirty="0" smtClean="0">
                <a:latin typeface="Times New Roman" pitchFamily="18" charset="0"/>
              </a:rPr>
              <a:t>, отнесенных к категории чрезвычайно высокого риска;</a:t>
            </a: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600" dirty="0" smtClean="0">
                <a:latin typeface="Times New Roman" pitchFamily="18" charset="0"/>
              </a:rPr>
              <a:t>- </a:t>
            </a:r>
            <a:r>
              <a:rPr lang="ru-RU" sz="1600" u="sng" dirty="0" smtClean="0">
                <a:latin typeface="Times New Roman" pitchFamily="18" charset="0"/>
                <a:hlinkClick r:id="rId7"/>
              </a:rPr>
              <a:t>пожарного надзора</a:t>
            </a:r>
            <a:r>
              <a:rPr lang="ru-RU" sz="1600" dirty="0" smtClean="0">
                <a:latin typeface="Times New Roman" pitchFamily="18" charset="0"/>
              </a:rPr>
              <a:t> в отношении </a:t>
            </a:r>
            <a:r>
              <a:rPr lang="ru-RU" sz="1600" u="sng" dirty="0" smtClean="0">
                <a:latin typeface="Times New Roman" pitchFamily="18" charset="0"/>
                <a:hlinkClick r:id="rId8"/>
              </a:rPr>
              <a:t>определенных объектов</a:t>
            </a:r>
            <a:r>
              <a:rPr lang="ru-RU" sz="1600" dirty="0" smtClean="0">
                <a:latin typeface="Times New Roman" pitchFamily="18" charset="0"/>
              </a:rPr>
              <a:t>, отнесенных к категориям высокого и чрезвычайно высокого риска;</a:t>
            </a: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600" dirty="0" smtClean="0">
                <a:latin typeface="Times New Roman" pitchFamily="18" charset="0"/>
              </a:rPr>
              <a:t>- </a:t>
            </a:r>
            <a:r>
              <a:rPr lang="ru-RU" sz="1600" u="sng" dirty="0" smtClean="0">
                <a:latin typeface="Times New Roman" pitchFamily="18" charset="0"/>
                <a:hlinkClick r:id="rId9"/>
              </a:rPr>
              <a:t>надзора</a:t>
            </a:r>
            <a:r>
              <a:rPr lang="ru-RU" sz="1600" dirty="0" smtClean="0">
                <a:latin typeface="Times New Roman" pitchFamily="18" charset="0"/>
              </a:rPr>
              <a:t> в области промышленной безопасности в отношении опасных производственных объектов II класса опасности;</a:t>
            </a: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600" dirty="0" smtClean="0">
                <a:latin typeface="Times New Roman" pitchFamily="18" charset="0"/>
              </a:rPr>
              <a:t>- </a:t>
            </a:r>
            <a:r>
              <a:rPr lang="ru-RU" sz="1600" u="sng" dirty="0" smtClean="0">
                <a:latin typeface="Times New Roman" pitchFamily="18" charset="0"/>
                <a:hlinkClick r:id="rId10"/>
              </a:rPr>
              <a:t>ветеринарного контроля (надзора)</a:t>
            </a:r>
            <a:r>
              <a:rPr lang="ru-RU" sz="1600" dirty="0" smtClean="0">
                <a:latin typeface="Times New Roman" pitchFamily="18" charset="0"/>
              </a:rPr>
              <a:t> в области свиноводства.</a:t>
            </a:r>
          </a:p>
          <a:p>
            <a:pPr marL="0" indent="0" algn="just">
              <a:spcBef>
                <a:spcPts val="0"/>
              </a:spcBef>
              <a:defRPr/>
            </a:pPr>
            <a:r>
              <a:rPr lang="ru-RU" sz="1600" dirty="0" smtClean="0">
                <a:latin typeface="Times New Roman" pitchFamily="18" charset="0"/>
              </a:rPr>
              <a:t>Вместо планового мероприятия возможен </a:t>
            </a:r>
            <a:r>
              <a:rPr lang="ru-RU" sz="1600" u="sng" dirty="0" smtClean="0">
                <a:latin typeface="Times New Roman" pitchFamily="18" charset="0"/>
                <a:hlinkClick r:id="rId11"/>
              </a:rPr>
              <a:t>профилактический визит</a:t>
            </a:r>
            <a:r>
              <a:rPr lang="ru-RU" sz="1600" dirty="0" smtClean="0">
                <a:latin typeface="Times New Roman" pitchFamily="18" charset="0"/>
              </a:rPr>
              <a:t> и иные </a:t>
            </a:r>
            <a:r>
              <a:rPr lang="ru-RU" sz="1600" u="sng" dirty="0" smtClean="0">
                <a:latin typeface="Times New Roman" pitchFamily="18" charset="0"/>
                <a:hlinkClick r:id="rId12"/>
              </a:rPr>
              <a:t>профилактические мероприятия</a:t>
            </a:r>
            <a:r>
              <a:rPr lang="ru-RU" sz="1600" dirty="0" smtClean="0">
                <a:latin typeface="Times New Roman" pitchFamily="18" charset="0"/>
              </a:rPr>
              <a:t>.</a:t>
            </a:r>
            <a:endParaRPr lang="ru-RU" sz="1600" u="sng" dirty="0" smtClean="0">
              <a:latin typeface="Times New Roman" pitchFamily="18" charset="0"/>
              <a:hlinkClick r:id="rId13"/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ru-RU" sz="1600" u="sng" dirty="0" smtClean="0">
                <a:latin typeface="Times New Roman" pitchFamily="18" charset="0"/>
                <a:hlinkClick r:id="rId13"/>
              </a:rPr>
              <a:t>Продлен</a:t>
            </a:r>
            <a:r>
              <a:rPr lang="ru-RU" sz="1600" dirty="0" smtClean="0">
                <a:latin typeface="Times New Roman" pitchFamily="18" charset="0"/>
              </a:rPr>
              <a:t> срок исполнения предписаний, выданных до 10 марта 2022 г. и действующих на эту дату. Он автоматически увеличивается на 90 календарных дней со дня истечения срока исполнения. Срок продления может быть увеличен.</a:t>
            </a:r>
          </a:p>
          <a:p>
            <a:pPr marL="0" indent="0" algn="just">
              <a:spcBef>
                <a:spcPts val="0"/>
              </a:spcBef>
              <a:defRPr/>
            </a:pPr>
            <a:r>
              <a:rPr lang="ru-RU" sz="1600" dirty="0" smtClean="0">
                <a:latin typeface="Times New Roman" pitchFamily="18" charset="0"/>
              </a:rPr>
              <a:t>Внеплановые проверки (мероприятия) в 2022 г. проводятся только по определенному перечню </a:t>
            </a:r>
            <a:r>
              <a:rPr lang="ru-RU" sz="1600" u="sng" dirty="0" smtClean="0">
                <a:latin typeface="Times New Roman" pitchFamily="18" charset="0"/>
                <a:hlinkClick r:id="rId14"/>
              </a:rPr>
              <a:t>оснований</a:t>
            </a:r>
            <a:r>
              <a:rPr lang="ru-RU" sz="1600" dirty="0" smtClean="0">
                <a:latin typeface="Times New Roman" pitchFamily="18" charset="0"/>
              </a:rPr>
              <a:t>. Например, по согласованию с прокуратурой при угрозе:</a:t>
            </a: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600" dirty="0" smtClean="0">
                <a:latin typeface="Times New Roman" pitchFamily="18" charset="0"/>
              </a:rPr>
              <a:t>- причинения вреда жизни и тяжкого вреда здоровью граждан;</a:t>
            </a: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600" dirty="0" smtClean="0">
                <a:latin typeface="Times New Roman" pitchFamily="18" charset="0"/>
              </a:rPr>
              <a:t>- обороне страны и безопасности государства;</a:t>
            </a: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600" dirty="0" smtClean="0">
                <a:latin typeface="Times New Roman" pitchFamily="18" charset="0"/>
              </a:rPr>
              <a:t>- возникновения чрезвычайных ситуаций природного и (или) техногенного характера.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3"/>
          <a:srcRect t="24884" b="68800"/>
          <a:stretch>
            <a:fillRect/>
          </a:stretch>
        </p:blipFill>
        <p:spPr bwMode="auto">
          <a:xfrm>
            <a:off x="0" y="6348413"/>
            <a:ext cx="91440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63" y="830263"/>
            <a:ext cx="7886700" cy="7270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 ФЕДЕРАЛЬНЫМИ ЗАКОНАМИ УСТАНАВЛИВАЕТСЯ: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Текст 5"/>
          <p:cNvSpPr>
            <a:spLocks noGrp="1"/>
          </p:cNvSpPr>
          <p:nvPr>
            <p:ph idx="1"/>
          </p:nvPr>
        </p:nvSpPr>
        <p:spPr>
          <a:xfrm>
            <a:off x="611188" y="1557338"/>
            <a:ext cx="8215312" cy="402907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6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порядок организации и проведения проверок;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порядок взаимодействия органов, уполномоченных на осуществление государственного контроля, при организации и проведении проверок;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права и обязанности органов, уполномоченных на осуществление государственного контроля, их должностных лиц при проведении проверок;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права и обязанности медицинских организаций при осуществлении государственного контроля, меры по защите их прав и законных интересов. 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6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000" smtClean="0">
              <a:solidFill>
                <a:srgbClr val="2159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333375"/>
            <a:ext cx="8675688" cy="573405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3"/>
          <a:srcRect t="24884" b="68800"/>
          <a:stretch>
            <a:fillRect/>
          </a:stretch>
        </p:blipFill>
        <p:spPr bwMode="auto">
          <a:xfrm>
            <a:off x="0" y="6348413"/>
            <a:ext cx="91440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Текст 5"/>
          <p:cNvSpPr>
            <a:spLocks noGrp="1"/>
          </p:cNvSpPr>
          <p:nvPr>
            <p:ph idx="4294967295"/>
          </p:nvPr>
        </p:nvSpPr>
        <p:spPr>
          <a:xfrm>
            <a:off x="611188" y="908050"/>
            <a:ext cx="8215312" cy="5181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</a:rPr>
              <a:t>10 марта 2022 года Правительство Российской Федерации объявило мораторий на проверки!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Основанием для этого послужило принятие постановления Правительства РФ от 10.03.2022 № 336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«Об особенностях организации и осуществления государственного контроля (надзора), муниципального контроля»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333375"/>
            <a:ext cx="8675688" cy="573405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871662"/>
          </a:xfrm>
        </p:spPr>
        <p:txBody>
          <a:bodyPr/>
          <a:lstStyle/>
          <a:p>
            <a:pPr algn="ctr"/>
            <a:r>
              <a:rPr lang="ru-RU" sz="2400" smtClean="0">
                <a:latin typeface="Times New Roman" pitchFamily="18" charset="0"/>
              </a:rPr>
              <a:t>Постановление Правительства РФ от 10.03.2022 N 336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«Об особенностях организации и осуществления государственного контроля (надзора), муниципального контроля»</a:t>
            </a:r>
            <a:br>
              <a:rPr lang="ru-RU" sz="2400" smtClean="0">
                <a:latin typeface="Times New Roman" pitchFamily="18" charset="0"/>
              </a:rPr>
            </a:br>
            <a:endParaRPr lang="ru-RU" sz="2400" smtClean="0">
              <a:latin typeface="Times New Roman" pitchFamily="18" charset="0"/>
            </a:endParaRPr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xfrm>
            <a:off x="179388" y="2781300"/>
            <a:ext cx="8785225" cy="3543300"/>
          </a:xfrm>
        </p:spPr>
        <p:txBody>
          <a:bodyPr/>
          <a:lstStyle/>
          <a:p>
            <a:pPr marL="0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Times New Roman" pitchFamily="18" charset="0"/>
              </a:rPr>
              <a:t>Первоначальный текст документа опубликован в изданиях: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400" dirty="0" smtClean="0">
                <a:latin typeface="Times New Roman" pitchFamily="18" charset="0"/>
              </a:rPr>
              <a:t>Официальный интернет-портал правовой информации </a:t>
            </a:r>
            <a:r>
              <a:rPr lang="ru-RU" sz="2400" u="sng" dirty="0" smtClean="0">
                <a:latin typeface="Times New Roman" pitchFamily="18" charset="0"/>
                <a:hlinkClick r:id="rId2" tooltip="&lt;div class=&quot;doc www&quot;&gt;&lt;span class=&quot;aligner&quot;&gt;&lt;div class=&quot;icon listDocWWW-16&quot;&gt;&lt;/div&gt;&lt;/span&gt;http://pravo.gov.ru&lt;/div&gt;"/>
              </a:rPr>
              <a:t>http://pravo.gov.ru</a:t>
            </a:r>
            <a:r>
              <a:rPr lang="ru-RU" sz="2400" dirty="0" smtClean="0">
                <a:latin typeface="Times New Roman" pitchFamily="18" charset="0"/>
              </a:rPr>
              <a:t>, 10.03.2022,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400" dirty="0" smtClean="0">
                <a:latin typeface="Times New Roman" pitchFamily="18" charset="0"/>
              </a:rPr>
              <a:t>"Собрание законодательства РФ", 14.03.2022, N 11, ст. 1715.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ru-RU" sz="2400" dirty="0" smtClean="0">
              <a:latin typeface="Times New Roman" pitchFamily="18" charset="0"/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Times New Roman" pitchFamily="18" charset="0"/>
              </a:rPr>
              <a:t> Начало действия – 10.03.2022.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Times New Roman" pitchFamily="18" charset="0"/>
              </a:rPr>
              <a:t> Начало действия окончательной на данный момент редакции - 25.03.2022</a:t>
            </a:r>
            <a:r>
              <a:rPr lang="ru-RU" sz="2400" dirty="0" smtClean="0">
                <a:latin typeface="Times New Roman" pitchFamily="18" charset="0"/>
              </a:rPr>
              <a:t> со дня внесения изменений постановлением Правительства РФ от 24.03.2022 N448, которые вступили в силу со дня официального опубликования на Официальном </a:t>
            </a:r>
            <a:r>
              <a:rPr lang="ru-RU" sz="2400" dirty="0" err="1" smtClean="0">
                <a:latin typeface="Times New Roman" pitchFamily="18" charset="0"/>
              </a:rPr>
              <a:t>интернет-портале</a:t>
            </a:r>
            <a:r>
              <a:rPr lang="ru-RU" sz="2400" dirty="0" smtClean="0">
                <a:latin typeface="Times New Roman" pitchFamily="18" charset="0"/>
              </a:rPr>
              <a:t> правовой информации </a:t>
            </a:r>
            <a:r>
              <a:rPr lang="ru-RU" sz="2400" u="sng" dirty="0" smtClean="0">
                <a:latin typeface="Times New Roman" pitchFamily="18" charset="0"/>
                <a:hlinkClick r:id="rId2"/>
              </a:rPr>
              <a:t>http://pravo.gov.ru</a:t>
            </a:r>
            <a:r>
              <a:rPr lang="ru-RU" sz="2400" dirty="0" smtClean="0">
                <a:latin typeface="Times New Roman" pitchFamily="18" charset="0"/>
              </a:rPr>
              <a:t> - 25.03.2022).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algn="r"/>
            <a:r>
              <a:rPr lang="ru-RU" sz="1800" b="1" i="1" smtClean="0">
                <a:latin typeface="Times New Roman" pitchFamily="18" charset="0"/>
              </a:rPr>
              <a:t>Постановление Правительства РФ от 10.03.2022 N 336</a:t>
            </a:r>
            <a:br>
              <a:rPr lang="ru-RU" sz="1800" b="1" i="1" smtClean="0">
                <a:latin typeface="Times New Roman" pitchFamily="18" charset="0"/>
              </a:rPr>
            </a:br>
            <a:r>
              <a:rPr lang="ru-RU" sz="1800" b="1" i="1" smtClean="0">
                <a:latin typeface="Times New Roman" pitchFamily="18" charset="0"/>
              </a:rPr>
              <a:t>«Об особенностях организации и осуществления государственного контроля (надзора), муниципального контроля»</a:t>
            </a:r>
            <a:br>
              <a:rPr lang="ru-RU" sz="1800" b="1" i="1" smtClean="0">
                <a:latin typeface="Times New Roman" pitchFamily="18" charset="0"/>
              </a:rPr>
            </a:br>
            <a:r>
              <a:rPr lang="ru-RU" sz="1800" b="1" i="1" smtClean="0">
                <a:latin typeface="Times New Roman" pitchFamily="18" charset="0"/>
              </a:rPr>
              <a:t>(пункт 1)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8229600" cy="4840287"/>
          </a:xfrm>
          <a:ln>
            <a:solidFill>
              <a:schemeClr val="accent1"/>
            </a:solidFill>
          </a:ln>
        </p:spPr>
        <p:txBody>
          <a:bodyPr/>
          <a:lstStyle/>
          <a:p>
            <a:pPr marL="323850" indent="-32385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Правительство Российской Федерации постановляет установить, что </a:t>
            </a:r>
            <a:r>
              <a:rPr lang="ru-RU" sz="2000" b="1" smtClean="0">
                <a:latin typeface="Times New Roman" pitchFamily="18" charset="0"/>
              </a:rPr>
              <a:t>в 2022 году не проводятся</a:t>
            </a:r>
            <a:r>
              <a:rPr lang="ru-RU" sz="2000" smtClean="0">
                <a:latin typeface="Times New Roman" pitchFamily="18" charset="0"/>
              </a:rPr>
              <a:t> плановые контрольные (надзорные) мероприятия, плановые проверки при осуществлении видов государственного контроля (надзора), муниципального контроля в отношении организаций и органов:</a:t>
            </a:r>
          </a:p>
          <a:p>
            <a:pPr marL="323850" indent="-32385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1.  Порядок организации и осуществления которых регулируется </a:t>
            </a:r>
          </a:p>
          <a:p>
            <a:pPr marL="323850" indent="-323850">
              <a:lnSpc>
                <a:spcPct val="80000"/>
              </a:lnSpc>
              <a:buFontTx/>
              <a:buChar char="-"/>
            </a:pPr>
            <a:r>
              <a:rPr lang="ru-RU" sz="2000" smtClean="0">
                <a:latin typeface="Times New Roman" pitchFamily="18" charset="0"/>
              </a:rPr>
              <a:t>Федеральным законом  от 31.07.2020 N 248-ФЗ «О государственном контроле (надзоре) и муниципальном контроле в Российской Федерации»;</a:t>
            </a:r>
          </a:p>
          <a:p>
            <a:pPr marL="323850" indent="-323850">
              <a:lnSpc>
                <a:spcPct val="80000"/>
              </a:lnSpc>
              <a:buFontTx/>
              <a:buChar char="-"/>
            </a:pPr>
            <a:r>
              <a:rPr lang="ru-RU" sz="2000" smtClean="0">
                <a:latin typeface="Times New Roman" pitchFamily="18" charset="0"/>
              </a:rPr>
              <a:t>Федеральным законом от 26.12.2008 N 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контроля»,</a:t>
            </a:r>
          </a:p>
          <a:p>
            <a:pPr marL="323850" indent="-323850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2.  Органов государственной власти субъектов Российской Федерации и должностных лиц органов государственной власти субъектов Российской Федерации и за деятельностью органов местного самоуправления и должностных лиц органов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algn="r"/>
            <a:r>
              <a:rPr lang="ru-RU" sz="1800" b="1" i="1" smtClean="0">
                <a:latin typeface="Times New Roman" pitchFamily="18" charset="0"/>
              </a:rPr>
              <a:t>Постановление Правительства РФ от 10.03.2022 N 336</a:t>
            </a:r>
            <a:br>
              <a:rPr lang="ru-RU" sz="1800" b="1" i="1" smtClean="0">
                <a:latin typeface="Times New Roman" pitchFamily="18" charset="0"/>
              </a:rPr>
            </a:br>
            <a:r>
              <a:rPr lang="ru-RU" sz="1800" b="1" i="1" smtClean="0">
                <a:latin typeface="Times New Roman" pitchFamily="18" charset="0"/>
              </a:rPr>
              <a:t>«Об особенностях организации и осуществления государственного контроля (надзора), муниципального контроля»</a:t>
            </a:r>
            <a:br>
              <a:rPr lang="ru-RU" sz="1800" b="1" i="1" smtClean="0">
                <a:latin typeface="Times New Roman" pitchFamily="18" charset="0"/>
              </a:rPr>
            </a:br>
            <a:r>
              <a:rPr lang="ru-RU" sz="1800" b="1" i="1" smtClean="0">
                <a:latin typeface="Times New Roman" pitchFamily="18" charset="0"/>
              </a:rPr>
              <a:t>(пункт 1)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pPr marL="323850" indent="-323850"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Обращаем внимание, что указанные особенности применяются при организации и осуществлении государственного контроля (надзора), муниципального контроля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вне зависимости от организационно-правовой формы контролируемого лица и распространяются в том числе на осуществление контрольной (надзорной) деятельности в отношении физических лиц. </a:t>
            </a:r>
          </a:p>
          <a:p>
            <a:pPr marL="323850" indent="-323850">
              <a:lnSpc>
                <a:spcPct val="80000"/>
              </a:lnSpc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r"/>
            <a:r>
              <a:rPr lang="ru-RU" sz="1800" b="1" i="1" smtClean="0">
                <a:latin typeface="Times New Roman" pitchFamily="18" charset="0"/>
              </a:rPr>
              <a:t>Постановление Правительства РФ от 10.03.2022 N 336</a:t>
            </a:r>
            <a:br>
              <a:rPr lang="ru-RU" sz="1800" b="1" i="1" smtClean="0">
                <a:latin typeface="Times New Roman" pitchFamily="18" charset="0"/>
              </a:rPr>
            </a:br>
            <a:r>
              <a:rPr lang="ru-RU" sz="1800" b="1" i="1" smtClean="0">
                <a:latin typeface="Times New Roman" pitchFamily="18" charset="0"/>
              </a:rPr>
              <a:t>«Об особенностях организации и осуществления государственного контроля (надзора), муниципального контроля»</a:t>
            </a:r>
            <a:br>
              <a:rPr lang="ru-RU" sz="1800" b="1" i="1" smtClean="0">
                <a:latin typeface="Times New Roman" pitchFamily="18" charset="0"/>
              </a:rPr>
            </a:br>
            <a:r>
              <a:rPr lang="ru-RU" sz="1800" b="1" i="1" smtClean="0">
                <a:latin typeface="Times New Roman" pitchFamily="18" charset="0"/>
              </a:rPr>
              <a:t>(пункт 2)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1628775"/>
            <a:ext cx="8229600" cy="4695825"/>
          </a:xfrm>
        </p:spPr>
        <p:txBody>
          <a:bodyPr/>
          <a:lstStyle/>
          <a:p>
            <a:pPr marL="323850" indent="-32385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Допускается проведение запланированных на 2022 год плановых контрольных (надзорных) мероприятий:</a:t>
            </a:r>
          </a:p>
          <a:p>
            <a:pPr marL="323850" indent="-32385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а) в рамках федерального государственного санитарно-эпидемиологического контроля (надзора) в отношении следующих объектов контроля, отнесенных к категории чрезвычайно высокого риска:</a:t>
            </a:r>
          </a:p>
          <a:p>
            <a:pPr marL="323850" indent="-32385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дошкольное и начальное общее образование;</a:t>
            </a:r>
          </a:p>
          <a:p>
            <a:pPr marL="323850" indent="-32385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основное общее и среднее (полное) общее образование;</a:t>
            </a:r>
          </a:p>
          <a:p>
            <a:pPr marL="323850" indent="-32385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деятельность по организации отдыха детей и их оздоровления;</a:t>
            </a:r>
          </a:p>
          <a:p>
            <a:pPr marL="323850" indent="-32385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деятельность детских лагерей на время каникул;</a:t>
            </a:r>
          </a:p>
          <a:p>
            <a:pPr marL="323850" indent="-32385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деятельность по организации общественного питания детей;</a:t>
            </a:r>
          </a:p>
          <a:p>
            <a:pPr marL="323850" indent="-323850"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</a:rPr>
              <a:t>родильные дома, перинатальные центры;</a:t>
            </a:r>
          </a:p>
          <a:p>
            <a:pPr marL="323850" indent="-32385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социальные услуги с обеспечением проживания;</a:t>
            </a:r>
          </a:p>
          <a:p>
            <a:pPr marL="323850" indent="-32385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деятельность по водоподготовке и водоснабжению;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r"/>
            <a:r>
              <a:rPr lang="ru-RU" sz="1800" i="1" smtClean="0">
                <a:latin typeface="Times New Roman" pitchFamily="18" charset="0"/>
              </a:rPr>
              <a:t>Постановление Правительства РФ от 10.03.2022 N 336</a:t>
            </a:r>
            <a:br>
              <a:rPr lang="ru-RU" sz="1800" i="1" smtClean="0">
                <a:latin typeface="Times New Roman" pitchFamily="18" charset="0"/>
              </a:rPr>
            </a:br>
            <a:r>
              <a:rPr lang="ru-RU" sz="1800" i="1" smtClean="0">
                <a:latin typeface="Times New Roman" pitchFamily="18" charset="0"/>
              </a:rPr>
              <a:t>«Об особенностях организации и осуществления государственного контроля (надзора), муниципального контроля» (пункт 2)</a:t>
            </a:r>
            <a:br>
              <a:rPr lang="ru-RU" sz="1800" i="1" smtClean="0">
                <a:latin typeface="Times New Roman" pitchFamily="18" charset="0"/>
              </a:rPr>
            </a:br>
            <a:endParaRPr lang="ru-RU" sz="1800" i="1" smtClean="0">
              <a:latin typeface="Times New Roman" pitchFamily="18" charset="0"/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pPr marL="323850" indent="-32385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Допускается проведение запланированных на 2022 год плановых контрольных (надзорных) мероприятий:</a:t>
            </a:r>
          </a:p>
          <a:p>
            <a:pPr marL="323850" indent="-323850">
              <a:lnSpc>
                <a:spcPct val="80000"/>
              </a:lnSpc>
              <a:buFont typeface="Wingdings 2" pitchFamily="18" charset="2"/>
              <a:buNone/>
            </a:pPr>
            <a:endParaRPr lang="ru-RU" sz="2000" b="1" smtClean="0">
              <a:latin typeface="Times New Roman" pitchFamily="18" charset="0"/>
            </a:endParaRPr>
          </a:p>
          <a:p>
            <a:pPr marL="323850" indent="-32385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б) в рамках федерального государственного пожарного надзора в отношении следующих объектов контроля, отнесенных к категориям чрезвычайно высокого риска, высокого риска:</a:t>
            </a:r>
          </a:p>
          <a:p>
            <a:pPr marL="323850" indent="-32385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дошкольное и начальное общее образование;</a:t>
            </a:r>
          </a:p>
          <a:p>
            <a:pPr marL="323850" indent="-32385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основное общее и среднее (полное) общее образование;</a:t>
            </a:r>
          </a:p>
          <a:p>
            <a:pPr marL="323850" indent="-32385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деятельность по организации отдыха детей и их оздоровления;</a:t>
            </a:r>
          </a:p>
          <a:p>
            <a:pPr marL="323850" indent="-32385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деятельность детских лагерей на время каникул;</a:t>
            </a:r>
          </a:p>
          <a:p>
            <a:pPr marL="323850" indent="-323850"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</a:rPr>
              <a:t>родильные дома, перинатальные центры;</a:t>
            </a:r>
          </a:p>
          <a:p>
            <a:pPr marL="323850" indent="-32385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социальные услуги с обеспечением проживания;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1032</TotalTime>
  <Words>3369</Words>
  <Application>Microsoft Office PowerPoint</Application>
  <PresentationFormat>Экран (4:3)</PresentationFormat>
  <Paragraphs>171</Paragraphs>
  <Slides>25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Constantia</vt:lpstr>
      <vt:lpstr>Wingdings 2</vt:lpstr>
      <vt:lpstr>Times New Roman</vt:lpstr>
      <vt:lpstr>Поток</vt:lpstr>
      <vt:lpstr>Поток</vt:lpstr>
      <vt:lpstr>Поток</vt:lpstr>
      <vt:lpstr>ВЗАИМОДЕЙСТВИЕ  С  НАДЗОРНЫМИ ОРГАНАМИ  ПРИ  ОРГАНИЗАЦИИ И ОСУЩЕСТВЛЕНИИ  ГОСУДАРСТВЕННОГО КОНТРОЛЯ  В  ПЕРИОД  АНТИКРИЗИСНЫХ МЕР 2022 ГОДА</vt:lpstr>
      <vt:lpstr>Нормативное регулирование</vt:lpstr>
      <vt:lpstr>ДАННЫМИ ФЕДЕРАЛЬНЫМИ ЗАКОНАМИ УСТАНАВЛИВАЕТСЯ:</vt:lpstr>
      <vt:lpstr>Слайд 4</vt:lpstr>
      <vt:lpstr>Постановление Правительства РФ от 10.03.2022 N 336 «Об особенностях организации и осуществления государственного контроля (надзора), муниципального контроля» </vt:lpstr>
      <vt:lpstr>Постановление Правительства РФ от 10.03.2022 N 336 «Об особенностях организации и осуществления государственного контроля (надзора), муниципального контроля» (пункт 1)</vt:lpstr>
      <vt:lpstr>Постановление Правительства РФ от 10.03.2022 N 336 «Об особенностях организации и осуществления государственного контроля (надзора), муниципального контроля» (пункт 1)</vt:lpstr>
      <vt:lpstr>Постановление Правительства РФ от 10.03.2022 N 336 «Об особенностях организации и осуществления государственного контроля (надзора), муниципального контроля» (пункт 2)</vt:lpstr>
      <vt:lpstr>Постановление Правительства РФ от 10.03.2022 N 336 «Об особенностях организации и осуществления государственного контроля (надзора), муниципального контроля» (пункт 2) </vt:lpstr>
      <vt:lpstr>Постановление Правительства РФ от 10.03.2022 N 336 «Об особенностях организации и осуществления государственного контроля (надзора), муниципального контроля» (пункт 2)</vt:lpstr>
      <vt:lpstr>Статья 52 Федерального закона "О государственном контроле (надзоре) и муниципальном контроле в Российской Федерации" от 31.07.2020 N 248-ФЗ</vt:lpstr>
      <vt:lpstr>Постановление Правительства РФ от 10.03.2022 N 336 «Об особенностях организации и осуществления государственного контроля (надзора), муниципального контроля» (пункт 3) </vt:lpstr>
      <vt:lpstr>Постановление Правительства РФ от 10.03.2022 N 336 «Об особенностях организации и осуществления государственного контроля (надзора), муниципального контроля» (пункт 3) </vt:lpstr>
      <vt:lpstr>Постановление Правительства РФ от 10.03.2022 N 336 «Об особенностях организации и осуществления государственного контроля (надзора), муниципального контроля» (пункт 3) </vt:lpstr>
      <vt:lpstr>Постановление Правительства РФ от 10.03.2022 N 336 «Об особенностях организации и осуществления государственного контроля (надзора), муниципального контроля» (пункт 4) </vt:lpstr>
      <vt:lpstr>Постановление Правительства РФ от 10.03.2022 N 336 «Об особенностях организации и осуществления государственного контроля (надзора), муниципального контроля» (пункт 5) </vt:lpstr>
      <vt:lpstr>Постановление Правительства РФ от 10.03.2022 N 336 «Об особенностях организации и осуществления государственного контроля (надзора), муниципального контроля» (пункт 6) </vt:lpstr>
      <vt:lpstr>Постановление Правительства РФ от 10.03.2022 N 336 «Об особенностях организации и осуществления государственного контроля (надзора), муниципального контроля» (пункт 7) </vt:lpstr>
      <vt:lpstr>Постановление Правительства РФ от 10.03.2022 N 336 «Об особенностях организации и осуществления государственного контроля (надзора), муниципального контроля» (пункт 8) </vt:lpstr>
      <vt:lpstr>Постановление Правительства РФ от 10.03.2022 N 336 «Об особенностях организации и осуществления государственного контроля (надзора), муниципального контроля» (пункт 9) </vt:lpstr>
      <vt:lpstr>Постановление Правительства РФ от 10.03.2022 N 336 «Об особенностях организации и осуществления государственного контроля (надзора), муниципального контроля» (пункт 10) </vt:lpstr>
      <vt:lpstr>Постановление Правительства РФ от 10.03.2022 N 336 «Об особенностях организации и осуществления государственного контроля (надзора), муниципального контроля» (пункт 10.1) </vt:lpstr>
      <vt:lpstr>Постановление Правительства РФ от 10.03.2022 N 336 «Об особенностях организации и осуществления государственного контроля (надзора), муниципального контроля» (пункт 11) </vt:lpstr>
      <vt:lpstr>Постановление Правительства РФ от 10.03.2022 N 336 «Об особенностях организации и осуществления государственного контроля (надзора), муниципального контроля» (пункт 11.1) </vt:lpstr>
      <vt:lpstr>Постановление Правительства РФ от 10.03.2022 N 336 «Об особенностях организации и осуществления государственного контроля (надзора), муниципального контроля»  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НОРМАТИВНО-ПРАВОВОЕ РЕГУЛИРОВАНИЕ ПРОФЕССИОНАЛЬНОЙ МЕДИЦИНСКОЙ ДЕЯТЕЛЬНОСТИ</dc:title>
  <dc:creator>Пользователь</dc:creator>
  <cp:lastModifiedBy>Сергей Матрёнин</cp:lastModifiedBy>
  <cp:revision>158</cp:revision>
  <dcterms:created xsi:type="dcterms:W3CDTF">2019-11-28T06:13:02Z</dcterms:created>
  <dcterms:modified xsi:type="dcterms:W3CDTF">2022-04-01T06:03:46Z</dcterms:modified>
</cp:coreProperties>
</file>