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38" r:id="rId2"/>
    <p:sldId id="523" r:id="rId3"/>
    <p:sldId id="524" r:id="rId4"/>
    <p:sldId id="525" r:id="rId5"/>
    <p:sldId id="526" r:id="rId6"/>
    <p:sldId id="527" r:id="rId7"/>
    <p:sldId id="538" r:id="rId8"/>
    <p:sldId id="539" r:id="rId9"/>
    <p:sldId id="540" r:id="rId10"/>
    <p:sldId id="541" r:id="rId11"/>
    <p:sldId id="542" r:id="rId12"/>
    <p:sldId id="544" r:id="rId13"/>
    <p:sldId id="546" r:id="rId14"/>
    <p:sldId id="548" r:id="rId15"/>
    <p:sldId id="550" r:id="rId16"/>
    <p:sldId id="552" r:id="rId17"/>
    <p:sldId id="554" r:id="rId18"/>
    <p:sldId id="556" r:id="rId19"/>
    <p:sldId id="558" r:id="rId20"/>
    <p:sldId id="560" r:id="rId21"/>
    <p:sldId id="562" r:id="rId22"/>
    <p:sldId id="528" r:id="rId23"/>
    <p:sldId id="563" r:id="rId24"/>
    <p:sldId id="537" r:id="rId25"/>
  </p:sldIdLst>
  <p:sldSz cx="9906000" cy="6858000" type="A4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14B91"/>
    <a:srgbClr val="A162D0"/>
    <a:srgbClr val="D1F4FF"/>
    <a:srgbClr val="FF3333"/>
    <a:srgbClr val="FDC200"/>
    <a:srgbClr val="535587"/>
    <a:srgbClr val="FF3F3F"/>
    <a:srgbClr val="CAF2FE"/>
    <a:srgbClr val="98E6F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7" autoAdjust="0"/>
    <p:restoredTop sz="88821" autoAdjust="0"/>
  </p:normalViewPr>
  <p:slideViewPr>
    <p:cSldViewPr>
      <p:cViewPr varScale="1">
        <p:scale>
          <a:sx n="96" d="100"/>
          <a:sy n="96" d="100"/>
        </p:scale>
        <p:origin x="-240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E468D8-E830-4D76-8D2E-9477127990CA}" type="datetimeFigureOut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70CEEB4-DAC8-49B0-90D8-EAE19B9B8E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8477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xmlns="" val="2242942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xmlns="" val="4132609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xmlns="" val="3495577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xmlns="" val="1911468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xmlns="" val="3128552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xmlns="" val="3661963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420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145811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B4C5C-C936-49C2-98B3-E4A260EA88E6}" type="datetimeFigureOut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AF529-78E4-41CC-ABBD-F2C6DB6E9F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706CF-1987-4C10-88CB-A9A17B35B12B}" type="datetimeFigureOut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93795-2736-44A8-9332-B1248AB7ED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A6A04-BCFE-47C1-A3B9-A430ACCFC367}" type="datetimeFigureOut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DC157-F94B-45A0-B2AA-9D56D1918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A2279-5F5D-4E98-839F-0491DE27B554}" type="datetimeFigureOut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985D0-BA92-48E5-9F63-E0609E300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96D52-B943-4FB4-8E3F-4185E877F1D4}" type="datetimeFigureOut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ED1D5-27AA-4B0F-9BEA-BCD560DF3D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12B20-4643-4E63-B859-E83DEC4A5502}" type="datetimeFigureOut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CD5B0-2096-4630-AB55-E006512474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7FAA9-06F4-483F-A086-B2D74BF4152E}" type="datetimeFigureOut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91364-EF55-4515-94A6-411508CB60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4AAB2-AC3B-45CC-9D1E-AF829386E977}" type="datetimeFigureOut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EFE8C-4AD2-43A5-970F-8E4B20501C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842A6-84B2-4337-8FE7-6CEAEFFB9632}" type="datetimeFigureOut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8428-2065-4CAD-874B-B26AE8DC4F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4F333-E60E-4AD2-B19A-C3D4693208D8}" type="datetimeFigureOut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A8831-71DE-4DD4-BDAB-81DD70FD3C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A1D9A-4091-4E28-8D66-E4ADB7B29D8C}" type="datetimeFigureOut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50B46-989F-4ED5-A27A-A0AED1B46E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2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BD7591-B61E-4D23-BE85-357A17D7AB59}" type="datetimeFigureOut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9F8B02-A917-4FE7-B0D4-FB99FFA95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1738290" y="5741275"/>
            <a:ext cx="66437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114B91"/>
                </a:solidFill>
                <a:latin typeface="Times New Roman" pitchFamily="18" charset="0"/>
                <a:cs typeface="Times New Roman" pitchFamily="18" charset="0"/>
              </a:rPr>
              <a:t>Председатель:</a:t>
            </a:r>
          </a:p>
          <a:p>
            <a:pPr algn="ctr"/>
            <a:r>
              <a:rPr lang="ru-RU" sz="2400" b="1" i="1" dirty="0" smtClean="0">
                <a:solidFill>
                  <a:srgbClr val="114B91"/>
                </a:solidFill>
                <a:latin typeface="Times New Roman" pitchFamily="18" charset="0"/>
                <a:cs typeface="Times New Roman" pitchFamily="18" charset="0"/>
              </a:rPr>
              <a:t>КОРНЕВ ВИКТОР ВАСИЛЬЕВИЧ</a:t>
            </a:r>
            <a:endParaRPr lang="ru-RU" sz="2400" b="1" i="1" dirty="0">
              <a:solidFill>
                <a:srgbClr val="114B9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D:\Documents\моё\мп\эмблема\эмблема Мед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472" y="908720"/>
            <a:ext cx="5238752" cy="4214842"/>
          </a:xfrm>
          <a:prstGeom prst="rect">
            <a:avLst/>
          </a:prstGeom>
          <a:noFill/>
        </p:spPr>
      </p:pic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4667312" y="1857364"/>
            <a:ext cx="5214910" cy="59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endParaRPr lang="ru-RU" sz="2800" b="1" i="1" dirty="0" smtClean="0">
              <a:solidFill>
                <a:srgbClr val="003B8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5025008" y="921786"/>
            <a:ext cx="453650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ОТЧЕТ</a:t>
            </a:r>
            <a:endParaRPr kumimoji="0" lang="ru-RU" sz="26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РЕЗУЛЬТАТАМ НЕЗАВИСИМОЙ ОЦЕНКИ</a:t>
            </a:r>
            <a:endParaRPr kumimoji="0" lang="ru-RU" sz="2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КАЧЕСТВА УСЛОВИЙ ОКАЗАНИЯ УСЛУГ </a:t>
            </a:r>
            <a:endParaRPr kumimoji="0" lang="ru-RU" sz="2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МЕДИЦИНСКИМИ ОРГАНИЗАЦИЯМИ </a:t>
            </a:r>
            <a:endParaRPr kumimoji="0" lang="ru-RU" sz="2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УЛЬЯНОВСКОЙ ОБЛАСТИ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2018 ГОД</a:t>
            </a:r>
            <a:endParaRPr kumimoji="0" lang="ru-RU" sz="2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Documents\моё\мп\эмблема\эмблема Мед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24" y="71414"/>
            <a:ext cx="1357322" cy="1071570"/>
          </a:xfrm>
          <a:prstGeom prst="rect">
            <a:avLst/>
          </a:prstGeom>
          <a:noFill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368824" y="1124744"/>
            <a:ext cx="6357982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024174" y="343895"/>
            <a:ext cx="5286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Ассоциация содействия развитию здравоохранения </a:t>
            </a:r>
          </a:p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«Медицинская палата Ульяновской области»</a:t>
            </a:r>
            <a:endParaRPr lang="ru-RU" sz="1600" b="1" dirty="0">
              <a:solidFill>
                <a:srgbClr val="003B8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80592" y="1844824"/>
          <a:ext cx="6653783" cy="938463"/>
        </p:xfrm>
        <a:graphic>
          <a:graphicData uri="http://schemas.openxmlformats.org/drawingml/2006/table">
            <a:tbl>
              <a:tblPr/>
              <a:tblGrid>
                <a:gridCol w="6653783"/>
              </a:tblGrid>
              <a:tr h="938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2.1. Обеспечение в медицинской организации комфортных условий предоставления услуг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632520" y="1372126"/>
            <a:ext cx="9001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Комфортность условий предоставления услуг, включительно время ожидания предоставления услуг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2680" y="2780928"/>
            <a:ext cx="6192688" cy="3421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Documents\моё\мп\эмблема\эмблема Мед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24" y="71414"/>
            <a:ext cx="1357322" cy="1071570"/>
          </a:xfrm>
          <a:prstGeom prst="rect">
            <a:avLst/>
          </a:prstGeom>
          <a:noFill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368824" y="1124744"/>
            <a:ext cx="6357982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024174" y="343895"/>
            <a:ext cx="5286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Ассоциация содействия развитию здравоохранения </a:t>
            </a:r>
          </a:p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«Медицинская палата Ульяновской области»</a:t>
            </a:r>
            <a:endParaRPr lang="ru-RU" sz="1600" b="1" dirty="0">
              <a:solidFill>
                <a:srgbClr val="003B8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92560" y="1484784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2.2. Время ожидания предоставления услуги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2720" y="2060848"/>
            <a:ext cx="576064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Documents\моё\мп\эмблема\эмблема Мед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24" y="71414"/>
            <a:ext cx="1357322" cy="1071570"/>
          </a:xfrm>
          <a:prstGeom prst="rect">
            <a:avLst/>
          </a:prstGeom>
          <a:noFill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368824" y="1124744"/>
            <a:ext cx="6357982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024174" y="343895"/>
            <a:ext cx="5286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Ассоциация содействия развитию здравоохранения </a:t>
            </a:r>
          </a:p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«Медицинская палата Ульяновской области»</a:t>
            </a:r>
            <a:endParaRPr lang="ru-RU" sz="1600" b="1" dirty="0">
              <a:solidFill>
                <a:srgbClr val="003B8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704528" y="1688122"/>
            <a:ext cx="84249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2.3. Доля получателей услуг удовлетворенных комфортностью предоставления услуг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2680" y="2276872"/>
            <a:ext cx="6048672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Documents\моё\мп\эмблема\эмблема Мед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24" y="71414"/>
            <a:ext cx="1357322" cy="1071570"/>
          </a:xfrm>
          <a:prstGeom prst="rect">
            <a:avLst/>
          </a:prstGeom>
          <a:noFill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368824" y="1124744"/>
            <a:ext cx="6357982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024174" y="343895"/>
            <a:ext cx="5286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Ассоциация содействия развитию здравоохранения </a:t>
            </a:r>
          </a:p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«Медицинская палата Ульяновской области»</a:t>
            </a:r>
            <a:endParaRPr lang="ru-RU" sz="1600" b="1" dirty="0">
              <a:solidFill>
                <a:srgbClr val="003B8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1784648" y="1600726"/>
            <a:ext cx="66967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Доступность услуг для инвалидов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416496" y="2080347"/>
            <a:ext cx="90730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3.1. Оборудование помещений медицинской организации и прилегающей к ней территории с учетом доступности для инвалидов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8704" y="2708920"/>
            <a:ext cx="6048672" cy="3564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Documents\моё\мп\эмблема\эмблема Мед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24" y="71414"/>
            <a:ext cx="1357322" cy="1071570"/>
          </a:xfrm>
          <a:prstGeom prst="rect">
            <a:avLst/>
          </a:prstGeom>
          <a:noFill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368824" y="1124744"/>
            <a:ext cx="6357982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024174" y="343895"/>
            <a:ext cx="5286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Ассоциация содействия развитию здравоохранения </a:t>
            </a:r>
          </a:p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«Медицинская палата Ульяновской области»</a:t>
            </a:r>
            <a:endParaRPr lang="ru-RU" sz="1600" b="1" dirty="0">
              <a:solidFill>
                <a:srgbClr val="003B8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32520" y="1700808"/>
          <a:ext cx="8928992" cy="543052"/>
        </p:xfrm>
        <a:graphic>
          <a:graphicData uri="http://schemas.openxmlformats.org/drawingml/2006/table">
            <a:tbl>
              <a:tblPr/>
              <a:tblGrid>
                <a:gridCol w="892899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3.2. Обеспечение в медицинской организации условий доступности, позволяющих инвалидам получать услуги наравне с другими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4608" y="2708920"/>
            <a:ext cx="6624736" cy="3568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Documents\моё\мп\эмблема\эмблема Мед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24" y="71414"/>
            <a:ext cx="1357322" cy="1071570"/>
          </a:xfrm>
          <a:prstGeom prst="rect">
            <a:avLst/>
          </a:prstGeom>
          <a:noFill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368824" y="1124744"/>
            <a:ext cx="6357982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024174" y="343895"/>
            <a:ext cx="5286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Ассоциация содействия развитию здравоохранения </a:t>
            </a:r>
          </a:p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«Медицинская палата Ульяновской области»</a:t>
            </a:r>
            <a:endParaRPr lang="ru-RU" sz="1600" b="1" dirty="0">
              <a:solidFill>
                <a:srgbClr val="003B8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992560" y="1616114"/>
            <a:ext cx="84249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3.3 Доля получателей услуг, удовлетворенных доступностью услуг для инвалидов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4608" y="2420888"/>
            <a:ext cx="669674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Documents\моё\мп\эмблема\эмблема Мед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24" y="71414"/>
            <a:ext cx="1357322" cy="1071570"/>
          </a:xfrm>
          <a:prstGeom prst="rect">
            <a:avLst/>
          </a:prstGeom>
          <a:noFill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368824" y="1124744"/>
            <a:ext cx="6357982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024174" y="343895"/>
            <a:ext cx="5286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Ассоциация содействия развитию здравоохранения </a:t>
            </a:r>
          </a:p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«Медицинская палата Ульяновской области»</a:t>
            </a:r>
            <a:endParaRPr lang="ru-RU" sz="1600" b="1" dirty="0">
              <a:solidFill>
                <a:srgbClr val="003B8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04528" y="1988840"/>
          <a:ext cx="8568952" cy="731520"/>
        </p:xfrm>
        <a:graphic>
          <a:graphicData uri="http://schemas.openxmlformats.org/drawingml/2006/table">
            <a:tbl>
              <a:tblPr/>
              <a:tblGrid>
                <a:gridCol w="856895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4.1 Доля получателей услуг, удовлетворенных доброжелательностью, вежливостью работников медицинской организации, обеспечивающих первичный контакт и информирование получателя услуги при непосредственном обращении в организацию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632520" y="1462226"/>
            <a:ext cx="87129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IV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Доброжелательность, вежливость работников медицинских организаций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664" y="2996952"/>
            <a:ext cx="6336704" cy="3568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Documents\моё\мп\эмблема\эмблема Мед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24" y="71414"/>
            <a:ext cx="1357322" cy="1071570"/>
          </a:xfrm>
          <a:prstGeom prst="rect">
            <a:avLst/>
          </a:prstGeom>
          <a:noFill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368824" y="1124744"/>
            <a:ext cx="6357982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024174" y="343895"/>
            <a:ext cx="5286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Ассоциация содействия развитию здравоохранения </a:t>
            </a:r>
          </a:p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«Медицинская палата Ульяновской области»</a:t>
            </a:r>
            <a:endParaRPr lang="ru-RU" sz="1600" b="1" dirty="0">
              <a:solidFill>
                <a:srgbClr val="003B8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6496" y="1340768"/>
            <a:ext cx="9217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4.2 Доля получателей услуг, удовлетворенных доброжелательностью, вежливостью работников медицинской организации, обеспечивающих непосредственное оказание услуги при обращении в организацию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2680" y="2420888"/>
            <a:ext cx="5832648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Documents\моё\мп\эмблема\эмблема Мед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24" y="71414"/>
            <a:ext cx="1357322" cy="1071570"/>
          </a:xfrm>
          <a:prstGeom prst="rect">
            <a:avLst/>
          </a:prstGeom>
          <a:noFill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368824" y="1124744"/>
            <a:ext cx="6357982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024174" y="343895"/>
            <a:ext cx="5286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Ассоциация содействия развитию здравоохранения </a:t>
            </a:r>
          </a:p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«Медицинская палата Ульяновской области»</a:t>
            </a:r>
            <a:endParaRPr lang="ru-RU" sz="1600" b="1" dirty="0">
              <a:solidFill>
                <a:srgbClr val="003B8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632520" y="1537337"/>
            <a:ext cx="82809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4.3. Доля получателей услуг, удовлетворенных доброжелательностью, вежливостью работников медицинской организации при использовании дистанционных форм взаимодействия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4648" y="2420888"/>
            <a:ext cx="5832648" cy="4000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Documents\моё\мп\эмблема\эмблема Мед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24" y="71414"/>
            <a:ext cx="1357322" cy="1071570"/>
          </a:xfrm>
          <a:prstGeom prst="rect">
            <a:avLst/>
          </a:prstGeom>
          <a:noFill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368824" y="1124744"/>
            <a:ext cx="6357982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024174" y="343895"/>
            <a:ext cx="5286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Ассоциация содействия развитию здравоохранения </a:t>
            </a:r>
          </a:p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«Медицинская палата Ульяновской области»</a:t>
            </a:r>
            <a:endParaRPr lang="ru-RU" sz="1600" b="1" dirty="0">
              <a:solidFill>
                <a:srgbClr val="003B8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280592" y="1772816"/>
          <a:ext cx="7056784" cy="731520"/>
        </p:xfrm>
        <a:graphic>
          <a:graphicData uri="http://schemas.openxmlformats.org/drawingml/2006/table">
            <a:tbl>
              <a:tblPr/>
              <a:tblGrid>
                <a:gridCol w="705678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5.1. Доля получателей услуг, которые готовы рекомендовать медицинскую организацию родственникам и знакомым (могли бы ее рекомендовать, если бы была возможность выбора организации)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1208584" y="1318211"/>
            <a:ext cx="75608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V. Удовлетворённость условиями оказания услуг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6656" y="2780928"/>
            <a:ext cx="604867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3024174" y="343895"/>
            <a:ext cx="5286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Ассоциация содействия развитию здравоохранения </a:t>
            </a:r>
          </a:p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«Медицинская палата Ульяновской области»</a:t>
            </a:r>
            <a:endParaRPr lang="ru-RU" sz="1600" b="1" dirty="0">
              <a:solidFill>
                <a:srgbClr val="003B8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D:\Documents\моё\мп\эмблема\эмблема Мед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24" y="71414"/>
            <a:ext cx="1357322" cy="107157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72480" y="1268760"/>
            <a:ext cx="9466800" cy="1008112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04 по 20 декабря 2018 года Ассоциацией «Медицинская Палата Ульяновской области» собиралась, обобщалась и анализировалась информация о качестве условий оказания услуг медицинскими организациями Ульяновской области.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8464" y="3212976"/>
            <a:ext cx="5832648" cy="33123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Объектом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проведения независимой оценки качества условий оказания услуг стали пять учреждений, выбранных для обследования:</a:t>
            </a:r>
          </a:p>
          <a:p>
            <a:r>
              <a:rPr lang="ru-RU" sz="1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Государственное учреждение здравоохранения городская поликлиника №1 им. С.М.Кирова</a:t>
            </a:r>
          </a:p>
          <a:p>
            <a:r>
              <a:rPr lang="ru-RU" sz="1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Государственное учреждение здравоохранения городская поликлиника №3</a:t>
            </a:r>
          </a:p>
          <a:p>
            <a:r>
              <a:rPr lang="ru-RU" sz="1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Государственное учреждение здравоохранения городская поликлиника №4</a:t>
            </a:r>
          </a:p>
          <a:p>
            <a:r>
              <a:rPr lang="ru-RU" sz="1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Государственное учреждение здравоохранения городская поликлиника №5</a:t>
            </a:r>
          </a:p>
          <a:p>
            <a:r>
              <a:rPr lang="ru-RU" sz="1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Государственное учреждение здравоохранения городская поликлиника №6.</a:t>
            </a:r>
          </a:p>
          <a:p>
            <a:pPr indent="182563" algn="just">
              <a:spcAft>
                <a:spcPts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182563" algn="just">
              <a:spcAft>
                <a:spcPts val="0"/>
              </a:spcAf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381364" y="1142984"/>
            <a:ext cx="6357982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16496" y="2492896"/>
            <a:ext cx="89894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повышение качества условий оказания услуг в государственных медицинских организациях Ульяновской области. 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38915" name="Picture 3" descr="D:\Врачи фото\Depositphotos_16043829_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574" y="3571876"/>
            <a:ext cx="3962425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Documents\моё\мп\эмблема\эмблема Мед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24" y="71414"/>
            <a:ext cx="1357322" cy="1071570"/>
          </a:xfrm>
          <a:prstGeom prst="rect">
            <a:avLst/>
          </a:prstGeom>
          <a:noFill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368824" y="1124744"/>
            <a:ext cx="6357982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024174" y="343895"/>
            <a:ext cx="5286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Ассоциация содействия развитию здравоохранения </a:t>
            </a:r>
          </a:p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«Медицинская палата Ульяновской области»</a:t>
            </a:r>
            <a:endParaRPr lang="ru-RU" sz="1600" b="1" dirty="0">
              <a:solidFill>
                <a:srgbClr val="003B8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4528" y="1340768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5.2 Доля получателей услуг, удовлетворенных организационными условиями предоставления услуг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6616" y="2204864"/>
            <a:ext cx="597666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Documents\моё\мп\эмблема\эмблема Мед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24" y="71414"/>
            <a:ext cx="1357322" cy="1071570"/>
          </a:xfrm>
          <a:prstGeom prst="rect">
            <a:avLst/>
          </a:prstGeom>
          <a:noFill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368824" y="1124744"/>
            <a:ext cx="6357982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024174" y="343895"/>
            <a:ext cx="5286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Ассоциация содействия развитию здравоохранения </a:t>
            </a:r>
          </a:p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«Медицинская палата Ульяновской области»</a:t>
            </a:r>
            <a:endParaRPr lang="ru-RU" sz="1600" b="1" dirty="0">
              <a:solidFill>
                <a:srgbClr val="003B8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76536" y="1412776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5.3. Доля получателей услуг, удовлетворенных в целом условиями оказания услуг в медицинской организации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4688" y="2132856"/>
            <a:ext cx="554461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3024174" y="343895"/>
            <a:ext cx="5286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Ассоциация содействия развитию здравоохранения </a:t>
            </a:r>
          </a:p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«Медицинская палата Ульяновской области»</a:t>
            </a:r>
            <a:endParaRPr lang="ru-RU" sz="1600" b="1" dirty="0">
              <a:solidFill>
                <a:srgbClr val="003B8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D:\Documents\моё\мп\эмблема\эмблема Мед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24" y="71414"/>
            <a:ext cx="1357322" cy="1071570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3381364" y="1142984"/>
            <a:ext cx="6357982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0968" y="1071542"/>
            <a:ext cx="9096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cap="smal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оценки </a:t>
            </a:r>
            <a:r>
              <a:rPr lang="ru-RU" sz="1600" b="1" cap="smal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качества условий оказания услуг обследуемыми медицинскими </a:t>
            </a:r>
            <a:endParaRPr lang="ru-RU" sz="1600" b="1" cap="small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cap="smal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организациями  </a:t>
            </a:r>
            <a:r>
              <a:rPr lang="ru-RU" sz="1600" b="1" cap="smal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Ульяновской области </a:t>
            </a:r>
            <a:r>
              <a:rPr lang="ru-RU" sz="1600" b="1" cap="smal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b="1" cap="smal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группам критериев</a:t>
            </a:r>
            <a:endParaRPr lang="ru-RU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44488" y="1844824"/>
          <a:ext cx="9148911" cy="4816060"/>
        </p:xfrm>
        <a:graphic>
          <a:graphicData uri="http://schemas.openxmlformats.org/drawingml/2006/table">
            <a:tbl>
              <a:tblPr/>
              <a:tblGrid>
                <a:gridCol w="2880318"/>
                <a:gridCol w="1147934"/>
                <a:gridCol w="1041200"/>
                <a:gridCol w="1024132"/>
                <a:gridCol w="1024132"/>
                <a:gridCol w="1024132"/>
                <a:gridCol w="1007063"/>
              </a:tblGrid>
              <a:tr h="7816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Средняя оценка</a:t>
                      </a:r>
                      <a:endParaRPr lang="ru-RU" sz="120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организаций </a:t>
                      </a:r>
                      <a:endParaRPr lang="ru-RU" sz="120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Медицинские организации 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6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ГУЗ </a:t>
                      </a:r>
                      <a:r>
                        <a:rPr lang="ru-RU" sz="1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1</a:t>
                      </a:r>
                      <a:endParaRPr lang="ru-RU" sz="1400" b="1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ГУЗ № 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ГУЗ </a:t>
                      </a:r>
                      <a:r>
                        <a:rPr lang="ru-RU" sz="1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4</a:t>
                      </a:r>
                      <a:endParaRPr lang="ru-RU" sz="1400" b="1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ГУЗ </a:t>
                      </a:r>
                      <a:r>
                        <a:rPr lang="ru-RU" sz="1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5</a:t>
                      </a:r>
                      <a:endParaRPr lang="ru-RU" sz="1400" b="1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ГУЗ </a:t>
                      </a:r>
                      <a:r>
                        <a:rPr lang="ru-RU" sz="1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6</a:t>
                      </a:r>
                      <a:endParaRPr lang="ru-RU" sz="1400" b="1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I. Открытость и доступность информации об организации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98,2</a:t>
                      </a:r>
                      <a:endParaRPr lang="ru-RU" sz="160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99,8</a:t>
                      </a: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II. Комфортность условий предоставления услуг, в том числе время ожидания предоставления услуг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95,6</a:t>
                      </a:r>
                      <a:endParaRPr lang="ru-RU" sz="1600" i="1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99,4</a:t>
                      </a: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III. Доступность услуг для инвалидов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68,1</a:t>
                      </a:r>
                      <a:endParaRPr lang="ru-RU" sz="1600" i="1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</a:t>
                      </a: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IV. Доброжелательность, вежливость, работников организаций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</a:t>
                      </a:r>
                      <a:endParaRPr lang="ru-RU" sz="1600" i="1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99,8</a:t>
                      </a: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V. Удовлетворенность условиями оказания услуг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98,4</a:t>
                      </a:r>
                      <a:endParaRPr lang="ru-RU" sz="1600" i="1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99,75</a:t>
                      </a: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Интегральная оценка качества условий оказания услуг организацией</a:t>
                      </a:r>
                      <a:endParaRPr lang="ru-RU" sz="120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91,5</a:t>
                      </a:r>
                      <a:endParaRPr lang="ru-RU" sz="160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93,35</a:t>
                      </a:r>
                      <a:endParaRPr lang="ru-RU" sz="160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93,1</a:t>
                      </a:r>
                      <a:endParaRPr lang="ru-RU" sz="1600" i="1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88,7</a:t>
                      </a:r>
                      <a:endParaRPr lang="ru-RU" sz="1600" i="1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88,3</a:t>
                      </a:r>
                      <a:endParaRPr lang="ru-RU" sz="1600" i="1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93,8</a:t>
                      </a:r>
                      <a:endParaRPr lang="ru-RU" sz="160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0634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D:\Documents\моё\мп\эмблема\эмблема Мед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24" y="71414"/>
            <a:ext cx="1357322" cy="1071570"/>
          </a:xfrm>
          <a:prstGeom prst="rect">
            <a:avLst/>
          </a:prstGeom>
          <a:noFill/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024174" y="343895"/>
            <a:ext cx="5286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Ассоциация содействия развитию здравоохранения </a:t>
            </a:r>
          </a:p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«Медицинская палата Ульяновской области»</a:t>
            </a:r>
            <a:endParaRPr lang="ru-RU" sz="1600" b="1" dirty="0">
              <a:solidFill>
                <a:srgbClr val="003B8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368824" y="1124744"/>
            <a:ext cx="6357982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04728" y="1586336"/>
            <a:ext cx="4680520" cy="584775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Подведение итогов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76536" y="2276872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результатам комплексной оценки качества условий оказания услуг, обследуемые организации расположились в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следующих позициях: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4528" y="3244334"/>
            <a:ext cx="8568951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ГУЗ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 6 общий результат - 93,8 баллов – 1 место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ГУЗ № 1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общий результат -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93,35 баллов – 2 место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ГУЗ № 3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общий результат -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93,1 балл – 3 место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ГУЗ № 4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общий результат -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88,7 баллов – 4 место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ГУЗ № 5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общий результат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88,3 балла – 5 место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2432720" y="280529"/>
            <a:ext cx="5286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Ассоциация содействия развитию здравоохранения </a:t>
            </a:r>
          </a:p>
          <a:p>
            <a:pPr algn="ct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«Медицинская палата Ульяновской области»</a:t>
            </a:r>
            <a:endParaRPr lang="ru-RU" sz="1600" b="1" dirty="0">
              <a:solidFill>
                <a:srgbClr val="003B8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D:\Documents\моё\мп\эмблема\эмблема Мед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750" y="3789040"/>
            <a:ext cx="3168352" cy="2177392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2072680" y="1196752"/>
            <a:ext cx="6357982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11430" y="2276872"/>
            <a:ext cx="8928992" cy="732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3200" b="1" i="1" dirty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СПАСИБО  ЗА  ВНИМАНИЕ!</a:t>
            </a:r>
          </a:p>
        </p:txBody>
      </p:sp>
    </p:spTree>
    <p:extLst>
      <p:ext uri="{BB962C8B-B14F-4D97-AF65-F5344CB8AC3E}">
        <p14:creationId xmlns:p14="http://schemas.microsoft.com/office/powerpoint/2010/main" xmlns="" val="276390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3024174" y="343895"/>
            <a:ext cx="5286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Ассоциация содействия развитию здравоохранения </a:t>
            </a:r>
          </a:p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«Медицинская палата Ульяновской области»</a:t>
            </a:r>
            <a:endParaRPr lang="ru-RU" sz="1600" b="1" dirty="0">
              <a:solidFill>
                <a:srgbClr val="003B8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D:\Documents\моё\мп\эмблема\эмблема Мед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24" y="71414"/>
            <a:ext cx="1357322" cy="107157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32520" y="1844824"/>
            <a:ext cx="8606190" cy="79208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ценка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результатов обобщения информации, размещённой на официальных сайтах организаций и информационных стендах в помещениях медицинских организаций, выбранных для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обследования.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381364" y="1142984"/>
            <a:ext cx="6357982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8504" y="1340768"/>
            <a:ext cx="9096404" cy="36933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        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Задачами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независимой оценки качества условий оказания услуг стали: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66720" y="2780928"/>
            <a:ext cx="8643998" cy="64807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ценка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результатов удовлетворенности граждан качеством условий оказания услуг в выбранных для обследования медицинских организациях; 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4528" y="3573016"/>
            <a:ext cx="8643998" cy="23762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endParaRPr lang="ru-RU" sz="15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ценка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значений по каждому показателю, характеризующему общие критерии оценки качества условий оказания услуг  медицинскими организациями (в баллах), рассчитанных в соответствии 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5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приказом Министерства здравоохранения Российской Федерации от 04.05.2018 № 201н «Об утверждении показателей, характеризующих общие критерии оценки качества условий оказания услуг медицинскими организациями в отношении которых проводится независимая оценка»;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приказом Министерства труда и социальной защиты Российской Федерации от 31.05.2018 г. № 344н «Об утверждении единого порядка расчета показателей, характеризующих общие критерии оценки качества условий оказания услуг организациями в сфере культуры, охраны здоровья, образования, социального обслуживания и федеральными учреждениями медико-социальной экспертизы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04528" y="6093296"/>
            <a:ext cx="8640960" cy="57150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выводов и предложений по совершенствованию деятельности медицинских организаций, выбранных для обследования. 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3024174" y="343895"/>
            <a:ext cx="5286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Ассоциация содействия развитию здравоохранения </a:t>
            </a:r>
          </a:p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«Медицинская палата Ульяновской области»</a:t>
            </a:r>
            <a:endParaRPr lang="ru-RU" sz="1600" b="1" dirty="0">
              <a:solidFill>
                <a:srgbClr val="003B8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D:\Documents\моё\мп\эмблема\эмблема Мед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24" y="71414"/>
            <a:ext cx="1357322" cy="1071570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3381364" y="1142984"/>
            <a:ext cx="6357982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16496" y="2143116"/>
            <a:ext cx="9060876" cy="83099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реализации задач независимой оценки качества условий оказания услуг применялся комплекс методов: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2406" y="1268760"/>
            <a:ext cx="909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36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4488" y="3212976"/>
            <a:ext cx="5715040" cy="25922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buFontTx/>
              <a:buChar char="-"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анализ официальных сайтов медицинских организаций</a:t>
            </a:r>
          </a:p>
          <a:p>
            <a:pPr lvl="0">
              <a:buFontTx/>
              <a:buChar char="-"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Tx/>
              <a:buChar char="-"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метод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личного наблюдения (с занесением показателей в карту оценки организации – бланк «Карта независимой оценки качества условий оказания услуг» - см. Приложение 2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>
              <a:buFontTx/>
              <a:buChar char="-"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- метод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анкетного опроса получателей медицинских услуги в организациях (бланк анкеты – см. Приложение 1). 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ÐÐ°ÑÑÐ¸Ð½ÐºÐ¸ Ð¿Ð¾ Ð·Ð°Ð¿ÑÐ¾ÑÑ Ð²Ð¾Ð¿ÑÐ¾ÑÑ Ð·Ð´ÑÐ°Ð²Ð¾Ð¾ÑÑÐ°Ð½ÐµÐ½Ð¸Ñ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8884" y="4071942"/>
            <a:ext cx="3238488" cy="24288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3024174" y="343895"/>
            <a:ext cx="5286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Ассоциация содействия развитию здравоохранения </a:t>
            </a:r>
          </a:p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«Медицинская палата Ульяновской области»</a:t>
            </a:r>
            <a:endParaRPr lang="ru-RU" sz="1600" b="1" dirty="0">
              <a:solidFill>
                <a:srgbClr val="003B8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D:\Documents\моё\мп\эмблема\эмблема Мед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24" y="71414"/>
            <a:ext cx="1357322" cy="1071570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3381364" y="1142984"/>
            <a:ext cx="6357982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/>
          <p:nvPr/>
        </p:nvPicPr>
        <p:blipFill>
          <a:blip r:embed="rId4" cstate="print"/>
          <a:srcRect l="6831" t="16786" r="49590" b="6640"/>
          <a:stretch>
            <a:fillRect/>
          </a:stretch>
        </p:blipFill>
        <p:spPr bwMode="auto">
          <a:xfrm>
            <a:off x="1568624" y="3068960"/>
            <a:ext cx="2592288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272480" y="1268760"/>
            <a:ext cx="9466800" cy="165618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 вида анкет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оценки качества условий оказания услуг медицинскими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организациями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амбулаторных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условиях: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врачом-специалистом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лор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хирург, невролог, офтальмолог, стоматолог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другие;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врачом-терапевтом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участковым, врачом-педиатром участковым, врачом общей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практики</a:t>
            </a:r>
          </a:p>
          <a:p>
            <a:endParaRPr lang="ru-RU" sz="1600" dirty="0" smtClean="0"/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общей сложности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всего было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обработано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3446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анкет получателей услуг. </a:t>
            </a:r>
          </a:p>
          <a:p>
            <a:r>
              <a:rPr lang="ru-RU" sz="1600" dirty="0" smtClean="0"/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5" cstate="print"/>
          <a:srcRect l="6520" t="16657" r="49893" b="6425"/>
          <a:stretch>
            <a:fillRect/>
          </a:stretch>
        </p:blipFill>
        <p:spPr bwMode="auto">
          <a:xfrm>
            <a:off x="6177136" y="3068960"/>
            <a:ext cx="252028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736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3024174" y="343895"/>
            <a:ext cx="5286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Ассоциация содействия развитию здравоохранения </a:t>
            </a:r>
          </a:p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«Медицинская палата Ульяновской области»</a:t>
            </a:r>
            <a:endParaRPr lang="ru-RU" sz="1600" b="1" dirty="0">
              <a:solidFill>
                <a:srgbClr val="003B8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D:\Documents\моё\мп\эмблема\эмблема Мед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24" y="71414"/>
            <a:ext cx="1357322" cy="107157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32520" y="2276872"/>
            <a:ext cx="867819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indent="5397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Открытость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доступность информации о медицинской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организации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381364" y="1142984"/>
            <a:ext cx="6357982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4528" y="1362872"/>
            <a:ext cx="8568952" cy="646331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cap="smal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Оценка качества оказания услуг обследуемыми медицинскими организациями Ульяновской области </a:t>
            </a:r>
            <a:r>
              <a:rPr lang="ru-RU" b="1" cap="smal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cap="smal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разрезе </a:t>
            </a:r>
            <a:r>
              <a:rPr lang="ru-RU" b="1" cap="smal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критериев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32520" y="2996952"/>
            <a:ext cx="8678198" cy="72008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Комфортность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условий предоставления услуг, в том числе время ожидания предоставления услуг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2520" y="3933057"/>
            <a:ext cx="8643998" cy="64807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2520" y="4869160"/>
            <a:ext cx="8643998" cy="72008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2520" y="5733256"/>
            <a:ext cx="8606190" cy="72008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Общая удовлетворенность условиями оказания услуг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776536" y="3976990"/>
            <a:ext cx="83001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оступность услуг для инвалидов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704529" y="4774595"/>
            <a:ext cx="81749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Доброжелательность, вежливость работников организации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702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cap="small" dirty="0" smtClean="0"/>
              <a:t/>
            </a:r>
            <a:br>
              <a:rPr lang="ru-RU" sz="2400" b="1" cap="small" dirty="0" smtClean="0"/>
            </a:br>
            <a:r>
              <a:rPr lang="ru-RU" sz="2400" b="1" cap="small" dirty="0" smtClean="0"/>
              <a:t/>
            </a:r>
            <a:br>
              <a:rPr lang="ru-RU" sz="2400" b="1" cap="small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Picture 3" descr="D:\Documents\моё\мп\эмблема\эмблема Мед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09384" y="71414"/>
            <a:ext cx="1329962" cy="1197346"/>
          </a:xfrm>
          <a:prstGeom prst="rect">
            <a:avLst/>
          </a:prstGeom>
          <a:noFill/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3368824" y="1196752"/>
            <a:ext cx="6357982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024174" y="343895"/>
            <a:ext cx="5286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Ассоциация содействия развитию здравоохранения </a:t>
            </a:r>
          </a:p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«Медицинская палата Ульяновской области»</a:t>
            </a:r>
            <a:endParaRPr lang="ru-RU" sz="1600" b="1" dirty="0">
              <a:solidFill>
                <a:srgbClr val="003B8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8504" y="1196752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small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Рейтинги обследуемых медицинских организаций Ульяновской области </a:t>
            </a:r>
            <a:endParaRPr lang="ru-RU" b="1" cap="small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cap="small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cap="small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разрезе каждого из </a:t>
            </a:r>
            <a:r>
              <a:rPr lang="ru-RU" b="1" cap="small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критериев (в баллах)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4648" y="3140968"/>
            <a:ext cx="6408712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488504" y="2420888"/>
          <a:ext cx="8208912" cy="510223"/>
        </p:xfrm>
        <a:graphic>
          <a:graphicData uri="http://schemas.openxmlformats.org/drawingml/2006/table">
            <a:tbl>
              <a:tblPr/>
              <a:tblGrid>
                <a:gridCol w="8208912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1.1. Соответствие информации о деятельности медицинской организац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ии, размещенной на общедоступных информационных ресурсах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2120913" y="1894275"/>
            <a:ext cx="63531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Открытость и доступность информации об организации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Documents\моё\мп\эмблема\эмблема Мед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09384" y="71414"/>
            <a:ext cx="1329962" cy="1197346"/>
          </a:xfrm>
          <a:prstGeom prst="rect">
            <a:avLst/>
          </a:prstGeom>
          <a:noFill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296816" y="1268760"/>
            <a:ext cx="6357982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024174" y="343895"/>
            <a:ext cx="5286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Ассоциация содействия развитию здравоохранения </a:t>
            </a:r>
          </a:p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«Медицинская палата Ульяновской области»</a:t>
            </a:r>
            <a:endParaRPr lang="ru-RU" sz="1600" b="1" dirty="0">
              <a:solidFill>
                <a:srgbClr val="003B8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0512" y="1484784"/>
            <a:ext cx="900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1.2. Наличие на официальном сайте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медицинской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организации информации о дистанционных способах обратной связи и взаимодействия с получателями услуг и их функционирование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4648" y="2276872"/>
            <a:ext cx="619268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2520" y="1484784"/>
            <a:ext cx="8856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1.3. Доля получателей услуг, удовлетворенных открытостью, полнотой и доступностью информации о деятельности медицинской организации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0711" y="2348880"/>
            <a:ext cx="5832649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D:\Documents\моё\мп\эмблема\эмблема Мед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09384" y="71414"/>
            <a:ext cx="1329962" cy="1197346"/>
          </a:xfrm>
          <a:prstGeom prst="rect">
            <a:avLst/>
          </a:prstGeom>
          <a:noFill/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3368824" y="1196752"/>
            <a:ext cx="6357982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024174" y="343895"/>
            <a:ext cx="5286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Ассоциация содействия развитию здравоохранения </a:t>
            </a:r>
          </a:p>
          <a:p>
            <a:pPr algn="r"/>
            <a:r>
              <a:rPr lang="ru-RU" sz="1600" b="1" dirty="0" smtClean="0">
                <a:solidFill>
                  <a:srgbClr val="003B82"/>
                </a:solidFill>
                <a:latin typeface="Times New Roman" pitchFamily="18" charset="0"/>
                <a:cs typeface="Times New Roman" pitchFamily="18" charset="0"/>
              </a:rPr>
              <a:t>«Медицинская палата Ульяновской области»</a:t>
            </a:r>
            <a:endParaRPr lang="ru-RU" sz="1600" b="1" dirty="0">
              <a:solidFill>
                <a:srgbClr val="003B8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6162</TotalTime>
  <Words>1186</Words>
  <Application>Microsoft Office PowerPoint</Application>
  <PresentationFormat>Лист A4 (210x297 мм)</PresentationFormat>
  <Paragraphs>178</Paragraphs>
  <Slides>24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   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Ксения</cp:lastModifiedBy>
  <cp:revision>1680</cp:revision>
  <dcterms:created xsi:type="dcterms:W3CDTF">2016-06-01T05:38:45Z</dcterms:created>
  <dcterms:modified xsi:type="dcterms:W3CDTF">2019-03-04T21:27:37Z</dcterms:modified>
</cp:coreProperties>
</file>